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8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23C4FC1-1563-4BA3-982B-B72B8628E803}" type="datetimeFigureOut">
              <a:rPr lang="en-IN" smtClean="0"/>
              <a:t>17-12-2020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31499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23C4FC1-1563-4BA3-982B-B72B8628E803}" type="datetimeFigureOut">
              <a:rPr lang="en-IN" smtClean="0"/>
              <a:t>17-12-2020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298280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23C4FC1-1563-4BA3-982B-B72B8628E803}" type="datetimeFigureOut">
              <a:rPr lang="en-IN" smtClean="0"/>
              <a:t>17-12-2020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324509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23C4FC1-1563-4BA3-982B-B72B8628E803}" type="datetimeFigureOut">
              <a:rPr lang="en-IN" smtClean="0"/>
              <a:t>17-12-2020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21788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C4FC1-1563-4BA3-982B-B72B8628E803}" type="datetimeFigureOut">
              <a:rPr lang="en-IN" smtClean="0"/>
              <a:t>17-12-2020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405538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23C4FC1-1563-4BA3-982B-B72B8628E803}" type="datetimeFigureOut">
              <a:rPr lang="en-IN" smtClean="0"/>
              <a:t>17-12-2020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172365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23C4FC1-1563-4BA3-982B-B72B8628E803}" type="datetimeFigureOut">
              <a:rPr lang="en-IN" smtClean="0"/>
              <a:t>17-12-2020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145339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23C4FC1-1563-4BA3-982B-B72B8628E803}" type="datetimeFigureOut">
              <a:rPr lang="en-IN" smtClean="0"/>
              <a:t>17-12-2020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408255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C4FC1-1563-4BA3-982B-B72B8628E803}" type="datetimeFigureOut">
              <a:rPr lang="en-IN" smtClean="0"/>
              <a:t>17-12-2020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116261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C4FC1-1563-4BA3-982B-B72B8628E803}" type="datetimeFigureOut">
              <a:rPr lang="en-IN" smtClean="0"/>
              <a:t>17-12-2020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344194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C4FC1-1563-4BA3-982B-B72B8628E803}" type="datetimeFigureOut">
              <a:rPr lang="en-IN" smtClean="0"/>
              <a:t>17-12-2020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ECBA30-511F-4388-8E4B-3BB501CBF0DE}" type="slidenum">
              <a:rPr lang="en-IN" smtClean="0"/>
              <a:t>‹#›</a:t>
            </a:fld>
            <a:endParaRPr lang="en-IN"/>
          </a:p>
        </p:txBody>
      </p:sp>
    </p:spTree>
    <p:extLst>
      <p:ext uri="{BB962C8B-B14F-4D97-AF65-F5344CB8AC3E}">
        <p14:creationId xmlns:p14="http://schemas.microsoft.com/office/powerpoint/2010/main" val="381770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C4FC1-1563-4BA3-982B-B72B8628E803}" type="datetimeFigureOut">
              <a:rPr lang="en-IN" smtClean="0"/>
              <a:t>17-12-2020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CBA30-511F-4388-8E4B-3BB501CBF0DE}" type="slidenum">
              <a:rPr lang="en-IN" smtClean="0"/>
              <a:t>‹#›</a:t>
            </a:fld>
            <a:endParaRPr lang="en-IN"/>
          </a:p>
        </p:txBody>
      </p:sp>
    </p:spTree>
    <p:extLst>
      <p:ext uri="{BB962C8B-B14F-4D97-AF65-F5344CB8AC3E}">
        <p14:creationId xmlns:p14="http://schemas.microsoft.com/office/powerpoint/2010/main" val="1160639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 y="1533843"/>
            <a:ext cx="9144000" cy="2387600"/>
          </a:xfrm>
        </p:spPr>
        <p:txBody>
          <a:bodyPr/>
          <a:lstStyle/>
          <a:p>
            <a:r>
              <a:rPr lang="en-IN" b="1" dirty="0" smtClean="0">
                <a:solidFill>
                  <a:schemeClr val="bg1"/>
                </a:solidFill>
              </a:rPr>
              <a:t>Mass Media Laws </a:t>
            </a:r>
            <a:endParaRPr lang="en-IN" b="1" dirty="0">
              <a:solidFill>
                <a:schemeClr val="bg1"/>
              </a:solidFill>
            </a:endParaRPr>
          </a:p>
        </p:txBody>
      </p:sp>
      <p:sp>
        <p:nvSpPr>
          <p:cNvPr id="3" name="Subtitle 2"/>
          <p:cNvSpPr>
            <a:spLocks noGrp="1"/>
          </p:cNvSpPr>
          <p:nvPr>
            <p:ph type="subTitle" idx="1"/>
          </p:nvPr>
        </p:nvSpPr>
        <p:spPr>
          <a:xfrm>
            <a:off x="335280" y="4120198"/>
            <a:ext cx="9144000" cy="1655762"/>
          </a:xfrm>
        </p:spPr>
        <p:txBody>
          <a:bodyPr/>
          <a:lstStyle/>
          <a:p>
            <a:endParaRPr lang="en-IN" dirty="0"/>
          </a:p>
        </p:txBody>
      </p:sp>
    </p:spTree>
    <p:extLst>
      <p:ext uri="{BB962C8B-B14F-4D97-AF65-F5344CB8AC3E}">
        <p14:creationId xmlns:p14="http://schemas.microsoft.com/office/powerpoint/2010/main" val="3287222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s our Private Life Really Private? – Right to Privacy - AKM"/>
          <p:cNvPicPr>
            <a:picLocks noChangeAspect="1" noChangeArrowheads="1"/>
          </p:cNvPicPr>
          <p:nvPr/>
        </p:nvPicPr>
        <p:blipFill rotWithShape="1">
          <a:blip r:embed="rId2">
            <a:extLst>
              <a:ext uri="{28A0092B-C50C-407E-A947-70E740481C1C}">
                <a14:useLocalDpi xmlns:a14="http://schemas.microsoft.com/office/drawing/2010/main" val="0"/>
              </a:ext>
            </a:extLst>
          </a:blip>
          <a:srcRect l="18588" r="10160"/>
          <a:stretch/>
        </p:blipFill>
        <p:spPr bwMode="auto">
          <a:xfrm>
            <a:off x="-1" y="0"/>
            <a:ext cx="8753475" cy="26749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1500" y="2674938"/>
            <a:ext cx="10515600" cy="4351338"/>
          </a:xfrm>
        </p:spPr>
        <p:txBody>
          <a:bodyPr/>
          <a:lstStyle/>
          <a:p>
            <a:r>
              <a:rPr lang="en-IN" dirty="0" smtClean="0">
                <a:solidFill>
                  <a:schemeClr val="bg1"/>
                </a:solidFill>
              </a:rPr>
              <a:t>The right to be left alone.</a:t>
            </a:r>
          </a:p>
          <a:p>
            <a:r>
              <a:rPr lang="en-IN" dirty="0">
                <a:solidFill>
                  <a:schemeClr val="bg1"/>
                </a:solidFill>
              </a:rPr>
              <a:t>Invasion of privacy is the unjustifiable intrusion into the personal life of another without consent</a:t>
            </a:r>
            <a:r>
              <a:rPr lang="en-IN" dirty="0" smtClean="0">
                <a:solidFill>
                  <a:schemeClr val="bg1"/>
                </a:solidFill>
              </a:rPr>
              <a:t>.</a:t>
            </a:r>
          </a:p>
          <a:p>
            <a:r>
              <a:rPr lang="en-IN" dirty="0" smtClean="0">
                <a:solidFill>
                  <a:schemeClr val="bg1"/>
                </a:solidFill>
              </a:rPr>
              <a:t>Right </a:t>
            </a:r>
            <a:r>
              <a:rPr lang="en-IN" dirty="0">
                <a:solidFill>
                  <a:schemeClr val="bg1"/>
                </a:solidFill>
              </a:rPr>
              <a:t>to privacy is a requisite of right to life and personal liberty under Article 21 of the Indian </a:t>
            </a:r>
            <a:r>
              <a:rPr lang="en-IN" dirty="0" smtClean="0">
                <a:solidFill>
                  <a:schemeClr val="bg1"/>
                </a:solidFill>
              </a:rPr>
              <a:t>Constitution</a:t>
            </a:r>
          </a:p>
          <a:p>
            <a:r>
              <a:rPr lang="en-IN" i="1" dirty="0">
                <a:solidFill>
                  <a:schemeClr val="bg1"/>
                </a:solidFill>
              </a:rPr>
              <a:t>Right to Privacy - A Fundamental </a:t>
            </a:r>
            <a:r>
              <a:rPr lang="en-IN" i="1" dirty="0" smtClean="0">
                <a:solidFill>
                  <a:schemeClr val="bg1"/>
                </a:solidFill>
              </a:rPr>
              <a:t>Right</a:t>
            </a:r>
          </a:p>
          <a:p>
            <a:r>
              <a:rPr lang="en-IN" i="1" dirty="0">
                <a:solidFill>
                  <a:schemeClr val="bg1"/>
                </a:solidFill>
              </a:rPr>
              <a:t>Not an Absolute Right - Subject to Reasonable Restrictions</a:t>
            </a:r>
            <a:endParaRPr lang="en-IN" dirty="0">
              <a:solidFill>
                <a:schemeClr val="bg1"/>
              </a:solidFill>
            </a:endParaRPr>
          </a:p>
          <a:p>
            <a:r>
              <a:rPr lang="en-IN" dirty="0" smtClean="0">
                <a:solidFill>
                  <a:schemeClr val="bg1"/>
                </a:solidFill>
              </a:rPr>
              <a:t>Interpreted using Article 19 (Freedom) and 21(Life and liberty) of the Indian constitution</a:t>
            </a:r>
            <a:endParaRPr lang="en-IN" dirty="0">
              <a:solidFill>
                <a:schemeClr val="bg1"/>
              </a:solidFill>
            </a:endParaRPr>
          </a:p>
        </p:txBody>
      </p:sp>
      <p:pic>
        <p:nvPicPr>
          <p:cNvPr id="2050" name="Picture 2" descr="Supreme Court Rules Privacy a Fundamental Right | by Indian National  Congress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475" y="29782"/>
            <a:ext cx="3451225" cy="264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71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Types of invasion of privacy</a:t>
            </a:r>
            <a:endParaRPr lang="en-IN" dirty="0">
              <a:solidFill>
                <a:schemeClr val="bg1"/>
              </a:solidFill>
            </a:endParaRPr>
          </a:p>
        </p:txBody>
      </p:sp>
      <p:sp>
        <p:nvSpPr>
          <p:cNvPr id="3" name="Content Placeholder 2"/>
          <p:cNvSpPr>
            <a:spLocks noGrp="1"/>
          </p:cNvSpPr>
          <p:nvPr>
            <p:ph idx="1"/>
          </p:nvPr>
        </p:nvSpPr>
        <p:spPr>
          <a:xfrm>
            <a:off x="431800" y="1533525"/>
            <a:ext cx="10515600" cy="4351338"/>
          </a:xfrm>
        </p:spPr>
        <p:txBody>
          <a:bodyPr/>
          <a:lstStyle/>
          <a:p>
            <a:r>
              <a:rPr lang="en-IN" dirty="0">
                <a:solidFill>
                  <a:schemeClr val="bg1"/>
                </a:solidFill>
              </a:rPr>
              <a:t>The four most common types of invasion of privacy torts are as follows</a:t>
            </a:r>
            <a:r>
              <a:rPr lang="en-IN" dirty="0" smtClean="0">
                <a:solidFill>
                  <a:schemeClr val="bg1"/>
                </a:solidFill>
              </a:rPr>
              <a:t>:</a:t>
            </a:r>
            <a:endParaRPr lang="en-IN" dirty="0">
              <a:solidFill>
                <a:schemeClr val="bg1"/>
              </a:solidFill>
            </a:endParaRPr>
          </a:p>
          <a:p>
            <a:r>
              <a:rPr lang="en-IN" dirty="0">
                <a:solidFill>
                  <a:schemeClr val="bg1"/>
                </a:solidFill>
              </a:rPr>
              <a:t>Appropriation of Name or Likeness</a:t>
            </a:r>
          </a:p>
          <a:p>
            <a:r>
              <a:rPr lang="en-IN" dirty="0">
                <a:solidFill>
                  <a:schemeClr val="bg1"/>
                </a:solidFill>
              </a:rPr>
              <a:t>Intrusion Upon Seclusion</a:t>
            </a:r>
          </a:p>
          <a:p>
            <a:r>
              <a:rPr lang="en-IN" dirty="0">
                <a:solidFill>
                  <a:schemeClr val="bg1"/>
                </a:solidFill>
              </a:rPr>
              <a:t>False Light</a:t>
            </a:r>
          </a:p>
          <a:p>
            <a:r>
              <a:rPr lang="en-IN" dirty="0">
                <a:solidFill>
                  <a:schemeClr val="bg1"/>
                </a:solidFill>
              </a:rPr>
              <a:t>Public Disclosure of Private Facts</a:t>
            </a:r>
          </a:p>
          <a:p>
            <a:endParaRPr lang="en-IN" dirty="0">
              <a:solidFill>
                <a:schemeClr val="bg1"/>
              </a:solidFill>
            </a:endParaRPr>
          </a:p>
        </p:txBody>
      </p:sp>
    </p:spTree>
    <p:extLst>
      <p:ext uri="{BB962C8B-B14F-4D97-AF65-F5344CB8AC3E}">
        <p14:creationId xmlns:p14="http://schemas.microsoft.com/office/powerpoint/2010/main" val="3694523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bg1"/>
                </a:solidFill>
              </a:rPr>
              <a:t>Appropriation of Name or Likeness</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Right </a:t>
            </a:r>
            <a:r>
              <a:rPr lang="en-IN" dirty="0">
                <a:solidFill>
                  <a:schemeClr val="bg1"/>
                </a:solidFill>
              </a:rPr>
              <a:t>to control the use of your own identity for a business or economic </a:t>
            </a:r>
            <a:r>
              <a:rPr lang="en-IN" dirty="0" smtClean="0">
                <a:solidFill>
                  <a:schemeClr val="bg1"/>
                </a:solidFill>
              </a:rPr>
              <a:t>purpose</a:t>
            </a:r>
          </a:p>
          <a:p>
            <a:r>
              <a:rPr lang="en-IN" dirty="0">
                <a:solidFill>
                  <a:schemeClr val="bg1"/>
                </a:solidFill>
              </a:rPr>
              <a:t> </a:t>
            </a:r>
            <a:r>
              <a:rPr lang="en-IN" dirty="0" smtClean="0">
                <a:solidFill>
                  <a:schemeClr val="bg1"/>
                </a:solidFill>
              </a:rPr>
              <a:t>Claims </a:t>
            </a:r>
            <a:r>
              <a:rPr lang="en-IN" dirty="0">
                <a:solidFill>
                  <a:schemeClr val="bg1"/>
                </a:solidFill>
              </a:rPr>
              <a:t>involve the unauthorized use of a person's picture or </a:t>
            </a:r>
            <a:r>
              <a:rPr lang="en-IN" dirty="0" smtClean="0">
                <a:solidFill>
                  <a:schemeClr val="bg1"/>
                </a:solidFill>
              </a:rPr>
              <a:t>name</a:t>
            </a:r>
          </a:p>
          <a:p>
            <a:r>
              <a:rPr lang="en-IN" dirty="0" smtClean="0">
                <a:solidFill>
                  <a:schemeClr val="bg1"/>
                </a:solidFill>
              </a:rPr>
              <a:t>Elements </a:t>
            </a:r>
            <a:r>
              <a:rPr lang="en-IN" dirty="0">
                <a:solidFill>
                  <a:schemeClr val="bg1"/>
                </a:solidFill>
              </a:rPr>
              <a:t>necessary to prove </a:t>
            </a:r>
            <a:r>
              <a:rPr lang="en-IN" dirty="0" smtClean="0">
                <a:solidFill>
                  <a:schemeClr val="bg1"/>
                </a:solidFill>
              </a:rPr>
              <a:t>appropriation:</a:t>
            </a:r>
          </a:p>
          <a:p>
            <a:pPr lvl="1"/>
            <a:r>
              <a:rPr lang="en-IN" dirty="0">
                <a:solidFill>
                  <a:schemeClr val="bg1"/>
                </a:solidFill>
              </a:rPr>
              <a:t>The defendant (the party being sued) used the plaintiff's (the party initiating the lawsuit) name, likeness or identity;</a:t>
            </a:r>
          </a:p>
          <a:p>
            <a:pPr lvl="1"/>
            <a:r>
              <a:rPr lang="en-IN" dirty="0">
                <a:solidFill>
                  <a:schemeClr val="bg1"/>
                </a:solidFill>
              </a:rPr>
              <a:t>The use was for the defendant's benefit, whether the benefit is economic or </a:t>
            </a:r>
            <a:r>
              <a:rPr lang="en-IN" dirty="0" smtClean="0">
                <a:solidFill>
                  <a:schemeClr val="bg1"/>
                </a:solidFill>
              </a:rPr>
              <a:t>otherwise</a:t>
            </a:r>
            <a:endParaRPr lang="en-IN" dirty="0">
              <a:solidFill>
                <a:schemeClr val="bg1"/>
              </a:solidFill>
            </a:endParaRPr>
          </a:p>
          <a:p>
            <a:pPr lvl="1"/>
            <a:r>
              <a:rPr lang="en-IN" dirty="0">
                <a:solidFill>
                  <a:schemeClr val="bg1"/>
                </a:solidFill>
              </a:rPr>
              <a:t>The use was without the plaintiff's </a:t>
            </a:r>
            <a:r>
              <a:rPr lang="en-IN" dirty="0" smtClean="0">
                <a:solidFill>
                  <a:schemeClr val="bg1"/>
                </a:solidFill>
              </a:rPr>
              <a:t>consent</a:t>
            </a:r>
          </a:p>
          <a:p>
            <a:pPr lvl="1"/>
            <a:r>
              <a:rPr lang="en-IN" dirty="0" smtClean="0">
                <a:solidFill>
                  <a:schemeClr val="bg1"/>
                </a:solidFill>
              </a:rPr>
              <a:t>The </a:t>
            </a:r>
            <a:r>
              <a:rPr lang="en-IN" dirty="0">
                <a:solidFill>
                  <a:schemeClr val="bg1"/>
                </a:solidFill>
              </a:rPr>
              <a:t>use caused injury to the plaintiff.</a:t>
            </a:r>
          </a:p>
          <a:p>
            <a:pPr lvl="1"/>
            <a:endParaRPr lang="en-IN" dirty="0">
              <a:solidFill>
                <a:schemeClr val="bg1"/>
              </a:solidFill>
            </a:endParaRPr>
          </a:p>
        </p:txBody>
      </p:sp>
    </p:spTree>
    <p:extLst>
      <p:ext uri="{BB962C8B-B14F-4D97-AF65-F5344CB8AC3E}">
        <p14:creationId xmlns:p14="http://schemas.microsoft.com/office/powerpoint/2010/main" val="3590114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chemeClr val="bg1"/>
                </a:solidFill>
              </a:rPr>
              <a:t>Intrusion Upon Seclusion</a:t>
            </a:r>
            <a:r>
              <a:rPr lang="en-IN" dirty="0">
                <a:solidFill>
                  <a:schemeClr val="bg1"/>
                </a:solidFill>
              </a:rPr>
              <a:t/>
            </a:r>
            <a:br>
              <a:rPr lang="en-IN" dirty="0">
                <a:solidFill>
                  <a:schemeClr val="bg1"/>
                </a:solidFill>
              </a:rPr>
            </a:br>
            <a:r>
              <a:rPr lang="en-IN" dirty="0" smtClean="0">
                <a:solidFill>
                  <a:schemeClr val="bg1"/>
                </a:solidFill>
              </a:rPr>
              <a:t/>
            </a:r>
            <a:br>
              <a:rPr lang="en-IN" dirty="0" smtClean="0">
                <a:solidFill>
                  <a:schemeClr val="bg1"/>
                </a:solidFill>
              </a:rPr>
            </a:br>
            <a:endParaRPr lang="en-IN" dirty="0">
              <a:solidFill>
                <a:schemeClr val="bg1"/>
              </a:solidFill>
            </a:endParaRPr>
          </a:p>
        </p:txBody>
      </p:sp>
      <p:sp>
        <p:nvSpPr>
          <p:cNvPr id="3" name="Content Placeholder 2"/>
          <p:cNvSpPr>
            <a:spLocks noGrp="1"/>
          </p:cNvSpPr>
          <p:nvPr>
            <p:ph idx="1"/>
          </p:nvPr>
        </p:nvSpPr>
        <p:spPr/>
        <p:txBody>
          <a:bodyPr/>
          <a:lstStyle/>
          <a:p>
            <a:r>
              <a:rPr lang="en-IN" dirty="0">
                <a:solidFill>
                  <a:schemeClr val="bg1"/>
                </a:solidFill>
              </a:rPr>
              <a:t>Intrusion upon seclusion laws protect your right to privacy while you are in </a:t>
            </a:r>
            <a:r>
              <a:rPr lang="en-IN" dirty="0" smtClean="0">
                <a:solidFill>
                  <a:schemeClr val="bg1"/>
                </a:solidFill>
              </a:rPr>
              <a:t>solitude </a:t>
            </a:r>
            <a:r>
              <a:rPr lang="en-IN" dirty="0">
                <a:solidFill>
                  <a:schemeClr val="bg1"/>
                </a:solidFill>
              </a:rPr>
              <a:t>or </a:t>
            </a:r>
            <a:r>
              <a:rPr lang="en-IN" dirty="0" smtClean="0">
                <a:solidFill>
                  <a:schemeClr val="bg1"/>
                </a:solidFill>
              </a:rPr>
              <a:t>seclusion</a:t>
            </a:r>
          </a:p>
          <a:p>
            <a:r>
              <a:rPr lang="en-IN" dirty="0">
                <a:solidFill>
                  <a:schemeClr val="bg1"/>
                </a:solidFill>
              </a:rPr>
              <a:t>The general elements of this tort are as follows:</a:t>
            </a:r>
            <a:endParaRPr lang="en-IN" dirty="0" smtClean="0">
              <a:solidFill>
                <a:schemeClr val="bg1"/>
              </a:solidFill>
            </a:endParaRPr>
          </a:p>
          <a:p>
            <a:pPr lvl="1"/>
            <a:r>
              <a:rPr lang="en-IN" dirty="0">
                <a:solidFill>
                  <a:schemeClr val="bg1"/>
                </a:solidFill>
              </a:rPr>
              <a:t>The defendant intruded into the plaintiff's private affairs, seclusion or solitude</a:t>
            </a:r>
          </a:p>
          <a:p>
            <a:pPr lvl="1"/>
            <a:r>
              <a:rPr lang="en-IN" dirty="0">
                <a:solidFill>
                  <a:schemeClr val="bg1"/>
                </a:solidFill>
              </a:rPr>
              <a:t>The intrusion would be objectionable to a reasonable </a:t>
            </a:r>
            <a:r>
              <a:rPr lang="en-IN" dirty="0" smtClean="0">
                <a:solidFill>
                  <a:schemeClr val="bg1"/>
                </a:solidFill>
              </a:rPr>
              <a:t>person</a:t>
            </a:r>
          </a:p>
          <a:p>
            <a:r>
              <a:rPr lang="en-IN" dirty="0" smtClean="0">
                <a:solidFill>
                  <a:schemeClr val="bg1"/>
                </a:solidFill>
              </a:rPr>
              <a:t>Defendant </a:t>
            </a:r>
            <a:r>
              <a:rPr lang="en-IN" dirty="0">
                <a:solidFill>
                  <a:schemeClr val="bg1"/>
                </a:solidFill>
              </a:rPr>
              <a:t>does not need to communicate the details of the intrusion to a third party; once the defendant has committed the intruding </a:t>
            </a:r>
            <a:r>
              <a:rPr lang="en-IN" dirty="0" smtClean="0">
                <a:solidFill>
                  <a:schemeClr val="bg1"/>
                </a:solidFill>
              </a:rPr>
              <a:t>act, the </a:t>
            </a:r>
            <a:r>
              <a:rPr lang="en-IN" dirty="0">
                <a:solidFill>
                  <a:schemeClr val="bg1"/>
                </a:solidFill>
              </a:rPr>
              <a:t>defendant is liable for invasion of privacy.</a:t>
            </a:r>
          </a:p>
          <a:p>
            <a:endParaRPr lang="en-IN" dirty="0">
              <a:solidFill>
                <a:schemeClr val="bg1"/>
              </a:solidFill>
            </a:endParaRPr>
          </a:p>
        </p:txBody>
      </p:sp>
    </p:spTree>
    <p:extLst>
      <p:ext uri="{BB962C8B-B14F-4D97-AF65-F5344CB8AC3E}">
        <p14:creationId xmlns:p14="http://schemas.microsoft.com/office/powerpoint/2010/main" val="240989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bg1"/>
                </a:solidFill>
              </a:rPr>
              <a:t>False Light</a:t>
            </a:r>
            <a:endParaRPr lang="en-IN" dirty="0">
              <a:solidFill>
                <a:schemeClr val="bg1"/>
              </a:solidFill>
            </a:endParaRPr>
          </a:p>
        </p:txBody>
      </p:sp>
      <p:sp>
        <p:nvSpPr>
          <p:cNvPr id="3" name="Content Placeholder 2"/>
          <p:cNvSpPr>
            <a:spLocks noGrp="1"/>
          </p:cNvSpPr>
          <p:nvPr>
            <p:ph idx="1"/>
          </p:nvPr>
        </p:nvSpPr>
        <p:spPr/>
        <p:txBody>
          <a:bodyPr/>
          <a:lstStyle/>
          <a:p>
            <a:r>
              <a:rPr lang="en-IN" dirty="0">
                <a:solidFill>
                  <a:schemeClr val="bg1"/>
                </a:solidFill>
              </a:rPr>
              <a:t>False light laws protect your right to not have potentially misleading or damaging information about yourself publicly </a:t>
            </a:r>
            <a:r>
              <a:rPr lang="en-IN" dirty="0" smtClean="0">
                <a:solidFill>
                  <a:schemeClr val="bg1"/>
                </a:solidFill>
              </a:rPr>
              <a:t>disclosed</a:t>
            </a:r>
          </a:p>
          <a:p>
            <a:r>
              <a:rPr lang="en-IN" dirty="0">
                <a:solidFill>
                  <a:schemeClr val="bg1"/>
                </a:solidFill>
              </a:rPr>
              <a:t>This includes the disclosure of information that may be true but is nonetheless misleading or </a:t>
            </a:r>
            <a:r>
              <a:rPr lang="en-IN" dirty="0" smtClean="0">
                <a:solidFill>
                  <a:schemeClr val="bg1"/>
                </a:solidFill>
              </a:rPr>
              <a:t>damaging</a:t>
            </a:r>
          </a:p>
          <a:p>
            <a:r>
              <a:rPr lang="en-IN" dirty="0" smtClean="0">
                <a:solidFill>
                  <a:schemeClr val="bg1"/>
                </a:solidFill>
              </a:rPr>
              <a:t>Elements of false light are as follows:</a:t>
            </a:r>
          </a:p>
          <a:p>
            <a:pPr lvl="1"/>
            <a:r>
              <a:rPr lang="en-IN" dirty="0">
                <a:solidFill>
                  <a:schemeClr val="bg1"/>
                </a:solidFill>
              </a:rPr>
              <a:t>The defendant publicly disclosed information about the </a:t>
            </a:r>
            <a:r>
              <a:rPr lang="en-IN" dirty="0" smtClean="0">
                <a:solidFill>
                  <a:schemeClr val="bg1"/>
                </a:solidFill>
              </a:rPr>
              <a:t>plaintiff</a:t>
            </a:r>
            <a:endParaRPr lang="en-IN" dirty="0">
              <a:solidFill>
                <a:schemeClr val="bg1"/>
              </a:solidFill>
            </a:endParaRPr>
          </a:p>
          <a:p>
            <a:pPr lvl="1"/>
            <a:r>
              <a:rPr lang="en-IN" dirty="0">
                <a:solidFill>
                  <a:schemeClr val="bg1"/>
                </a:solidFill>
              </a:rPr>
              <a:t>The information placed the plaintiff in a false </a:t>
            </a:r>
            <a:r>
              <a:rPr lang="en-IN" dirty="0" smtClean="0">
                <a:solidFill>
                  <a:schemeClr val="bg1"/>
                </a:solidFill>
              </a:rPr>
              <a:t>light</a:t>
            </a:r>
            <a:endParaRPr lang="en-IN" dirty="0">
              <a:solidFill>
                <a:schemeClr val="bg1"/>
              </a:solidFill>
            </a:endParaRPr>
          </a:p>
          <a:p>
            <a:pPr lvl="1"/>
            <a:r>
              <a:rPr lang="en-IN" dirty="0">
                <a:solidFill>
                  <a:schemeClr val="bg1"/>
                </a:solidFill>
              </a:rPr>
              <a:t>The false light would be highly offensive to a reasonable person.</a:t>
            </a:r>
          </a:p>
          <a:p>
            <a:pPr lvl="1"/>
            <a:endParaRPr lang="en-IN" dirty="0">
              <a:solidFill>
                <a:schemeClr val="bg1"/>
              </a:solidFill>
            </a:endParaRPr>
          </a:p>
        </p:txBody>
      </p:sp>
    </p:spTree>
    <p:extLst>
      <p:ext uri="{BB962C8B-B14F-4D97-AF65-F5344CB8AC3E}">
        <p14:creationId xmlns:p14="http://schemas.microsoft.com/office/powerpoint/2010/main" val="19509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chemeClr val="bg1"/>
                </a:solidFill>
              </a:rPr>
              <a:t/>
            </a:r>
            <a:br>
              <a:rPr lang="en-IN" b="1" dirty="0" smtClean="0">
                <a:solidFill>
                  <a:schemeClr val="bg1"/>
                </a:solidFill>
              </a:rPr>
            </a:br>
            <a:r>
              <a:rPr lang="en-IN" b="1" dirty="0" smtClean="0">
                <a:solidFill>
                  <a:schemeClr val="bg1"/>
                </a:solidFill>
              </a:rPr>
              <a:t>Public </a:t>
            </a:r>
            <a:r>
              <a:rPr lang="en-IN" b="1" dirty="0">
                <a:solidFill>
                  <a:schemeClr val="bg1"/>
                </a:solidFill>
              </a:rPr>
              <a:t>Disclosure of Private Facts</a:t>
            </a:r>
            <a:r>
              <a:rPr lang="en-IN" dirty="0">
                <a:solidFill>
                  <a:schemeClr val="bg1"/>
                </a:solidFill>
              </a:rPr>
              <a:t/>
            </a:r>
            <a:br>
              <a:rPr lang="en-IN" dirty="0">
                <a:solidFill>
                  <a:schemeClr val="bg1"/>
                </a:solidFill>
              </a:rPr>
            </a:br>
            <a:r>
              <a:rPr lang="en-IN" dirty="0" smtClean="0">
                <a:solidFill>
                  <a:schemeClr val="bg1"/>
                </a:solidFill>
              </a:rPr>
              <a:t/>
            </a:r>
            <a:br>
              <a:rPr lang="en-IN" dirty="0" smtClean="0">
                <a:solidFill>
                  <a:schemeClr val="bg1"/>
                </a:solidFill>
              </a:rPr>
            </a:b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a:solidFill>
                  <a:schemeClr val="bg1"/>
                </a:solidFill>
              </a:rPr>
              <a:t>Public disclosure of private facts laws protect your right to keep the details of your private life from becoming public </a:t>
            </a:r>
            <a:r>
              <a:rPr lang="en-IN" dirty="0" smtClean="0">
                <a:solidFill>
                  <a:schemeClr val="bg1"/>
                </a:solidFill>
              </a:rPr>
              <a:t>information</a:t>
            </a:r>
          </a:p>
          <a:p>
            <a:r>
              <a:rPr lang="en-IN" dirty="0" smtClean="0">
                <a:solidFill>
                  <a:schemeClr val="bg1"/>
                </a:solidFill>
              </a:rPr>
              <a:t>Publicizing </a:t>
            </a:r>
            <a:r>
              <a:rPr lang="en-IN" dirty="0">
                <a:solidFill>
                  <a:schemeClr val="bg1"/>
                </a:solidFill>
              </a:rPr>
              <a:t>facts about a person's health, sexual conduct, or financial troubles is likely an invasion of </a:t>
            </a:r>
            <a:r>
              <a:rPr lang="en-IN" dirty="0" smtClean="0">
                <a:solidFill>
                  <a:schemeClr val="bg1"/>
                </a:solidFill>
              </a:rPr>
              <a:t>privacy</a:t>
            </a:r>
          </a:p>
          <a:p>
            <a:r>
              <a:rPr lang="en-IN" dirty="0" smtClean="0">
                <a:solidFill>
                  <a:schemeClr val="bg1"/>
                </a:solidFill>
              </a:rPr>
              <a:t>The </a:t>
            </a:r>
            <a:r>
              <a:rPr lang="en-IN" dirty="0">
                <a:solidFill>
                  <a:schemeClr val="bg1"/>
                </a:solidFill>
              </a:rPr>
              <a:t>general elements of this tort are as follows</a:t>
            </a:r>
            <a:r>
              <a:rPr lang="en-IN" dirty="0" smtClean="0">
                <a:solidFill>
                  <a:schemeClr val="bg1"/>
                </a:solidFill>
              </a:rPr>
              <a:t>:</a:t>
            </a:r>
          </a:p>
          <a:p>
            <a:pPr lvl="1"/>
            <a:r>
              <a:rPr lang="en-IN" dirty="0">
                <a:solidFill>
                  <a:schemeClr val="bg1"/>
                </a:solidFill>
              </a:rPr>
              <a:t>The defendant publicized a matter regarding the private life of the plaintiff;</a:t>
            </a:r>
          </a:p>
          <a:p>
            <a:pPr lvl="1"/>
            <a:r>
              <a:rPr lang="en-IN" dirty="0">
                <a:solidFill>
                  <a:schemeClr val="bg1"/>
                </a:solidFill>
              </a:rPr>
              <a:t>The publicized matter would be highly offensive to a reasonable person; and</a:t>
            </a:r>
          </a:p>
          <a:p>
            <a:pPr lvl="1"/>
            <a:r>
              <a:rPr lang="en-IN" dirty="0">
                <a:solidFill>
                  <a:schemeClr val="bg1"/>
                </a:solidFill>
              </a:rPr>
              <a:t>It is not of legitimate concern to the public.</a:t>
            </a:r>
          </a:p>
          <a:p>
            <a:r>
              <a:rPr lang="en-IN" dirty="0" smtClean="0">
                <a:solidFill>
                  <a:schemeClr val="bg1"/>
                </a:solidFill>
              </a:rPr>
              <a:t>Private </a:t>
            </a:r>
            <a:r>
              <a:rPr lang="en-IN" dirty="0">
                <a:solidFill>
                  <a:schemeClr val="bg1"/>
                </a:solidFill>
              </a:rPr>
              <a:t>information is disseminated in such a way that it is substantially certain to become public knowledge.</a:t>
            </a:r>
          </a:p>
        </p:txBody>
      </p:sp>
    </p:spTree>
    <p:extLst>
      <p:ext uri="{BB962C8B-B14F-4D97-AF65-F5344CB8AC3E}">
        <p14:creationId xmlns:p14="http://schemas.microsoft.com/office/powerpoint/2010/main" val="323492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International conventions</a:t>
            </a:r>
            <a:endParaRPr lang="en-IN"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IN" b="1" dirty="0">
                <a:solidFill>
                  <a:schemeClr val="bg1"/>
                </a:solidFill>
              </a:rPr>
              <a:t>Universal Declaration of Human </a:t>
            </a:r>
            <a:r>
              <a:rPr lang="en-IN" b="1" dirty="0" smtClean="0">
                <a:solidFill>
                  <a:schemeClr val="bg1"/>
                </a:solidFill>
              </a:rPr>
              <a:t>Rights: </a:t>
            </a:r>
          </a:p>
          <a:p>
            <a:pPr marL="0" indent="0">
              <a:buNone/>
            </a:pPr>
            <a:r>
              <a:rPr lang="en-IN" dirty="0" smtClean="0">
                <a:solidFill>
                  <a:schemeClr val="bg1"/>
                </a:solidFill>
              </a:rPr>
              <a:t>The </a:t>
            </a:r>
            <a:r>
              <a:rPr lang="en-IN" dirty="0">
                <a:solidFill>
                  <a:schemeClr val="bg1"/>
                </a:solidFill>
              </a:rPr>
              <a:t>Declaration was proclaimed by the United Nations General </a:t>
            </a:r>
            <a:r>
              <a:rPr lang="en-IN" dirty="0" smtClean="0">
                <a:solidFill>
                  <a:schemeClr val="bg1"/>
                </a:solidFill>
              </a:rPr>
              <a:t>Assembly </a:t>
            </a:r>
            <a:r>
              <a:rPr lang="en-IN" dirty="0">
                <a:solidFill>
                  <a:schemeClr val="bg1"/>
                </a:solidFill>
              </a:rPr>
              <a:t>in </a:t>
            </a:r>
            <a:r>
              <a:rPr lang="en-IN" dirty="0" smtClean="0">
                <a:solidFill>
                  <a:schemeClr val="bg1"/>
                </a:solidFill>
              </a:rPr>
              <a:t>Paris </a:t>
            </a:r>
            <a:r>
              <a:rPr lang="en-IN" dirty="0">
                <a:solidFill>
                  <a:schemeClr val="bg1"/>
                </a:solidFill>
              </a:rPr>
              <a:t>on 10 December 1948 (General Assembly resolution </a:t>
            </a:r>
            <a:r>
              <a:rPr lang="en-IN" dirty="0" smtClean="0">
                <a:solidFill>
                  <a:schemeClr val="bg1"/>
                </a:solidFill>
              </a:rPr>
              <a:t>217 </a:t>
            </a:r>
            <a:r>
              <a:rPr lang="en-IN" dirty="0">
                <a:solidFill>
                  <a:schemeClr val="bg1"/>
                </a:solidFill>
              </a:rPr>
              <a:t>A) as a common standard of achievements for all </a:t>
            </a:r>
            <a:r>
              <a:rPr lang="en-IN" dirty="0" smtClean="0">
                <a:solidFill>
                  <a:schemeClr val="bg1"/>
                </a:solidFill>
              </a:rPr>
              <a:t>people </a:t>
            </a:r>
            <a:r>
              <a:rPr lang="en-IN" dirty="0">
                <a:solidFill>
                  <a:schemeClr val="bg1"/>
                </a:solidFill>
              </a:rPr>
              <a:t>and all </a:t>
            </a:r>
            <a:r>
              <a:rPr lang="en-IN" dirty="0" smtClean="0">
                <a:solidFill>
                  <a:schemeClr val="bg1"/>
                </a:solidFill>
              </a:rPr>
              <a:t>nations</a:t>
            </a:r>
            <a:r>
              <a:rPr lang="en-IN" dirty="0">
                <a:solidFill>
                  <a:schemeClr val="bg1"/>
                </a:solidFill>
              </a:rPr>
              <a:t>.</a:t>
            </a:r>
            <a:r>
              <a:rPr lang="en-IN" dirty="0" smtClean="0">
                <a:solidFill>
                  <a:schemeClr val="bg1"/>
                </a:solidFill>
                <a:effectLst/>
              </a:rPr>
              <a:t/>
            </a:r>
            <a:br>
              <a:rPr lang="en-IN" dirty="0" smtClean="0">
                <a:solidFill>
                  <a:schemeClr val="bg1"/>
                </a:solidFill>
                <a:effectLst/>
              </a:rPr>
            </a:br>
            <a:r>
              <a:rPr lang="en-IN" b="1" dirty="0" smtClean="0">
                <a:solidFill>
                  <a:schemeClr val="bg1"/>
                </a:solidFill>
              </a:rPr>
              <a:t>Article 12: </a:t>
            </a:r>
            <a:r>
              <a:rPr lang="en-IN" dirty="0" smtClean="0">
                <a:solidFill>
                  <a:schemeClr val="bg1"/>
                </a:solidFill>
              </a:rPr>
              <a:t>No </a:t>
            </a:r>
            <a:r>
              <a:rPr lang="en-IN" dirty="0">
                <a:solidFill>
                  <a:schemeClr val="bg1"/>
                </a:solidFill>
              </a:rPr>
              <a:t>one shall be subjected to arbitrary interference with his </a:t>
            </a:r>
            <a:r>
              <a:rPr lang="en-IN" dirty="0" smtClean="0">
                <a:solidFill>
                  <a:schemeClr val="bg1"/>
                </a:solidFill>
              </a:rPr>
              <a:t>privacy</a:t>
            </a:r>
            <a:r>
              <a:rPr lang="en-IN" dirty="0">
                <a:solidFill>
                  <a:schemeClr val="bg1"/>
                </a:solidFill>
              </a:rPr>
              <a:t>, family, home or correspondence, nor to attacks upon his </a:t>
            </a:r>
            <a:r>
              <a:rPr lang="en-IN" dirty="0" smtClean="0">
                <a:solidFill>
                  <a:schemeClr val="bg1"/>
                </a:solidFill>
              </a:rPr>
              <a:t>honour </a:t>
            </a:r>
            <a:r>
              <a:rPr lang="en-IN" dirty="0">
                <a:solidFill>
                  <a:schemeClr val="bg1"/>
                </a:solidFill>
              </a:rPr>
              <a:t>and reputation. Everyone has the right to the protection of </a:t>
            </a:r>
            <a:r>
              <a:rPr lang="en-IN" dirty="0" smtClean="0">
                <a:solidFill>
                  <a:schemeClr val="bg1"/>
                </a:solidFill>
              </a:rPr>
              <a:t>the </a:t>
            </a:r>
            <a:r>
              <a:rPr lang="en-IN" dirty="0">
                <a:solidFill>
                  <a:schemeClr val="bg1"/>
                </a:solidFill>
              </a:rPr>
              <a:t>law against such interference or attacks</a:t>
            </a:r>
            <a:r>
              <a:rPr lang="en-IN" dirty="0" smtClean="0">
                <a:solidFill>
                  <a:schemeClr val="bg1"/>
                </a:solidFill>
              </a:rPr>
              <a:t>.</a:t>
            </a:r>
          </a:p>
          <a:p>
            <a:r>
              <a:rPr lang="en-IN" b="1" dirty="0">
                <a:solidFill>
                  <a:schemeClr val="bg1"/>
                </a:solidFill>
              </a:rPr>
              <a:t>Article 17</a:t>
            </a:r>
            <a:r>
              <a:rPr lang="en-IN" dirty="0">
                <a:solidFill>
                  <a:schemeClr val="bg1"/>
                </a:solidFill>
              </a:rPr>
              <a:t> of the International Covenant on Civil and Political </a:t>
            </a:r>
            <a:r>
              <a:rPr lang="en-IN" dirty="0" smtClean="0">
                <a:solidFill>
                  <a:schemeClr val="bg1"/>
                </a:solidFill>
              </a:rPr>
              <a:t>Rights(ICCPR) </a:t>
            </a:r>
            <a:r>
              <a:rPr lang="en-IN" dirty="0">
                <a:solidFill>
                  <a:schemeClr val="bg1"/>
                </a:solidFill>
              </a:rPr>
              <a:t>states: No one shall be subjected to arbitrary or unlawful interference with his privacy, family, home or correspondence, nor to unlawful attacks on his honour and reputation.</a:t>
            </a:r>
          </a:p>
          <a:p>
            <a:pPr marL="0" indent="0">
              <a:buNone/>
            </a:pPr>
            <a:endParaRPr lang="en-IN" b="1" dirty="0">
              <a:solidFill>
                <a:schemeClr val="bg1"/>
              </a:solidFill>
            </a:endParaRPr>
          </a:p>
        </p:txBody>
      </p:sp>
    </p:spTree>
    <p:extLst>
      <p:ext uri="{BB962C8B-B14F-4D97-AF65-F5344CB8AC3E}">
        <p14:creationId xmlns:p14="http://schemas.microsoft.com/office/powerpoint/2010/main" val="1468526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India and right to privacy</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Exceptions to the rule of privacy</a:t>
            </a:r>
          </a:p>
          <a:p>
            <a:r>
              <a:rPr lang="en-IN" dirty="0" smtClean="0">
                <a:solidFill>
                  <a:schemeClr val="bg1"/>
                </a:solidFill>
              </a:rPr>
              <a:t>The </a:t>
            </a:r>
            <a:r>
              <a:rPr lang="en-IN" dirty="0">
                <a:solidFill>
                  <a:schemeClr val="bg1"/>
                </a:solidFill>
              </a:rPr>
              <a:t>RTI Act, makes an exception under section 8 (1) (j), which exempts disclosure of any personal information which is not connected to any public activity or of public interest or which would cause an unwarranted invasion of privacy of an </a:t>
            </a:r>
            <a:r>
              <a:rPr lang="en-IN" dirty="0" smtClean="0">
                <a:solidFill>
                  <a:schemeClr val="bg1"/>
                </a:solidFill>
              </a:rPr>
              <a:t>individual</a:t>
            </a:r>
          </a:p>
          <a:p>
            <a:r>
              <a:rPr lang="en-IN" dirty="0" smtClean="0">
                <a:solidFill>
                  <a:schemeClr val="bg1"/>
                </a:solidFill>
              </a:rPr>
              <a:t> </a:t>
            </a:r>
            <a:r>
              <a:rPr lang="en-IN" dirty="0">
                <a:solidFill>
                  <a:schemeClr val="bg1"/>
                </a:solidFill>
              </a:rPr>
              <a:t>What constitutes an unwarranted invasion of privacy is not </a:t>
            </a:r>
            <a:r>
              <a:rPr lang="en-IN" dirty="0" smtClean="0">
                <a:solidFill>
                  <a:schemeClr val="bg1"/>
                </a:solidFill>
              </a:rPr>
              <a:t>defined</a:t>
            </a:r>
            <a:endParaRPr lang="en-IN" dirty="0">
              <a:solidFill>
                <a:schemeClr val="bg1"/>
              </a:solidFill>
            </a:endParaRPr>
          </a:p>
        </p:txBody>
      </p:sp>
    </p:spTree>
    <p:extLst>
      <p:ext uri="{BB962C8B-B14F-4D97-AF65-F5344CB8AC3E}">
        <p14:creationId xmlns:p14="http://schemas.microsoft.com/office/powerpoint/2010/main" val="8536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IN" dirty="0" smtClean="0">
                <a:solidFill>
                  <a:schemeClr val="bg1"/>
                </a:solidFill>
              </a:rPr>
              <a:t>In </a:t>
            </a:r>
            <a:r>
              <a:rPr lang="en-IN" dirty="0">
                <a:solidFill>
                  <a:schemeClr val="bg1"/>
                </a:solidFill>
              </a:rPr>
              <a:t>case of a representative of the public, such as a public person, the right to privacy afforded to them is not of the same degree as that to a private person</a:t>
            </a:r>
            <a:r>
              <a:rPr lang="en-IN" dirty="0" smtClean="0">
                <a:solidFill>
                  <a:schemeClr val="bg1"/>
                </a:solidFill>
              </a:rPr>
              <a:t>.</a:t>
            </a:r>
          </a:p>
          <a:p>
            <a:r>
              <a:rPr lang="en-IN" dirty="0">
                <a:solidFill>
                  <a:schemeClr val="bg1"/>
                </a:solidFill>
              </a:rPr>
              <a:t>A private citizen's privacy right is undoubtedly of the same nature and character as that of a public servant. Therefore, it would be wrong to assume that the substantive rights of the two differ. Yet, inherent in the situation of the latter is the premise that he acts for the public good, in the discharge of his duties, and is accountable for them. The character of protection, therefore, afforded to the two classes — public servants and private individuals, is to be viewed from this perspective. The nature of restriction on the right to privacy is therefore, of a different order; in the case of private individuals, the degree of protection afforded is greater; in the case of public servants, the degree of protection can be lower, depending on what is at stake</a:t>
            </a:r>
            <a:r>
              <a:rPr lang="en-IN" dirty="0" smtClean="0">
                <a:solidFill>
                  <a:schemeClr val="bg1"/>
                </a:solidFill>
              </a:rPr>
              <a:t>.</a:t>
            </a:r>
          </a:p>
        </p:txBody>
      </p:sp>
    </p:spTree>
    <p:extLst>
      <p:ext uri="{BB962C8B-B14F-4D97-AF65-F5344CB8AC3E}">
        <p14:creationId xmlns:p14="http://schemas.microsoft.com/office/powerpoint/2010/main" val="26673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125"/>
            <a:ext cx="10515600" cy="6428096"/>
          </a:xfrm>
        </p:spPr>
        <p:txBody>
          <a:bodyPr>
            <a:normAutofit fontScale="85000" lnSpcReduction="20000"/>
          </a:bodyPr>
          <a:lstStyle/>
          <a:p>
            <a:r>
              <a:rPr lang="en-IN" dirty="0" smtClean="0">
                <a:solidFill>
                  <a:schemeClr val="bg1"/>
                </a:solidFill>
              </a:rPr>
              <a:t>The Press Council of India (PCI) has laid down Norms of Journalistic Conduct, which address the issue of privacy. </a:t>
            </a:r>
          </a:p>
          <a:p>
            <a:r>
              <a:rPr lang="en-IN" dirty="0" smtClean="0">
                <a:solidFill>
                  <a:schemeClr val="bg1"/>
                </a:solidFill>
              </a:rPr>
              <a:t>The PCI Norms of Journalistic Conduct, recognises privacy as an inviolable human right, but adds a caveat; that the degree of privacy depends on circumstances and the person concerned.</a:t>
            </a:r>
          </a:p>
          <a:p>
            <a:r>
              <a:rPr lang="en-IN" dirty="0">
                <a:solidFill>
                  <a:schemeClr val="bg1"/>
                </a:solidFill>
              </a:rPr>
              <a:t>In testing whether certain information falls within the purview of the RTI Act, the court said one should consider the following three tests:</a:t>
            </a:r>
          </a:p>
          <a:p>
            <a:pPr lvl="1"/>
            <a:r>
              <a:rPr lang="en-IN" dirty="0">
                <a:solidFill>
                  <a:schemeClr val="bg1"/>
                </a:solidFill>
              </a:rPr>
              <a:t>whether the disclosure of the personal information is with the aim of providing knowledge of the proper performance of the duties and tasks assigned to the public servant in any specific case;</a:t>
            </a:r>
          </a:p>
          <a:p>
            <a:pPr lvl="1"/>
            <a:r>
              <a:rPr lang="en-IN" dirty="0">
                <a:solidFill>
                  <a:schemeClr val="bg1"/>
                </a:solidFill>
              </a:rPr>
              <a:t>whether the information is deemed to comprise the individual's private details, unrelated to his position in the organization, and,</a:t>
            </a:r>
          </a:p>
          <a:p>
            <a:pPr lvl="1"/>
            <a:r>
              <a:rPr lang="en-IN" dirty="0">
                <a:solidFill>
                  <a:schemeClr val="bg1"/>
                </a:solidFill>
              </a:rPr>
              <a:t>whether the disclosure will furnish any information required to establish accountability or transparency in the use of public resources</a:t>
            </a:r>
            <a:r>
              <a:rPr lang="en-IN" dirty="0" smtClean="0">
                <a:solidFill>
                  <a:schemeClr val="bg1"/>
                </a:solidFill>
              </a:rPr>
              <a:t>.</a:t>
            </a:r>
          </a:p>
          <a:p>
            <a:r>
              <a:rPr lang="en-IN" dirty="0">
                <a:solidFill>
                  <a:schemeClr val="bg1"/>
                </a:solidFill>
              </a:rPr>
              <a:t>The tests delineated by the court in considering what personal information regarding a public authority may be shared under the RTI Act, can be adopted by the media when reporting on public officials. If personal information divulged by the media does not shed light on the performance of a public official, which would be of public interest, then the information revealed violates the standards of privacy. Personal details which have no bearing on public resources or interests should not be published.</a:t>
            </a:r>
          </a:p>
          <a:p>
            <a:endParaRPr lang="en-IN" dirty="0">
              <a:solidFill>
                <a:schemeClr val="bg1"/>
              </a:solidFill>
            </a:endParaRPr>
          </a:p>
        </p:txBody>
      </p:sp>
    </p:spTree>
    <p:extLst>
      <p:ext uri="{BB962C8B-B14F-4D97-AF65-F5344CB8AC3E}">
        <p14:creationId xmlns:p14="http://schemas.microsoft.com/office/powerpoint/2010/main" val="28232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bg1"/>
                </a:solidFill>
              </a:rPr>
              <a:t>DEFAMATION </a:t>
            </a:r>
            <a:endParaRPr lang="en-IN" b="1" dirty="0">
              <a:solidFill>
                <a:schemeClr val="bg1"/>
              </a:solidFill>
            </a:endParaRPr>
          </a:p>
        </p:txBody>
      </p:sp>
      <p:sp>
        <p:nvSpPr>
          <p:cNvPr id="3" name="Content Placeholder 2"/>
          <p:cNvSpPr>
            <a:spLocks noGrp="1"/>
          </p:cNvSpPr>
          <p:nvPr>
            <p:ph idx="1"/>
          </p:nvPr>
        </p:nvSpPr>
        <p:spPr>
          <a:xfrm>
            <a:off x="838200" y="1825624"/>
            <a:ext cx="10515600" cy="4879975"/>
          </a:xfrm>
        </p:spPr>
        <p:txBody>
          <a:bodyPr>
            <a:normAutofit/>
          </a:bodyPr>
          <a:lstStyle/>
          <a:p>
            <a:pPr marL="355600" marR="5080" algn="just">
              <a:lnSpc>
                <a:spcPct val="100000"/>
              </a:lnSpc>
              <a:spcBef>
                <a:spcPts val="100"/>
              </a:spcBef>
            </a:pPr>
            <a:r>
              <a:rPr lang="en-IN" spc="-5" dirty="0" smtClean="0">
                <a:solidFill>
                  <a:schemeClr val="bg1"/>
                </a:solidFill>
                <a:latin typeface="Carlito"/>
                <a:cs typeface="Carlito"/>
              </a:rPr>
              <a:t>Section </a:t>
            </a:r>
            <a:r>
              <a:rPr lang="en-IN" dirty="0" smtClean="0">
                <a:solidFill>
                  <a:schemeClr val="bg1"/>
                </a:solidFill>
                <a:latin typeface="Carlito"/>
                <a:cs typeface="Carlito"/>
              </a:rPr>
              <a:t>499 of IPC: </a:t>
            </a:r>
            <a:r>
              <a:rPr lang="en-IN" spc="-25" dirty="0" smtClean="0">
                <a:solidFill>
                  <a:schemeClr val="bg1"/>
                </a:solidFill>
                <a:latin typeface="Carlito"/>
                <a:cs typeface="Carlito"/>
              </a:rPr>
              <a:t>Whoever, </a:t>
            </a:r>
            <a:r>
              <a:rPr lang="en-IN" spc="-5" dirty="0" smtClean="0">
                <a:solidFill>
                  <a:schemeClr val="bg1"/>
                </a:solidFill>
                <a:latin typeface="Carlito"/>
                <a:cs typeface="Carlito"/>
              </a:rPr>
              <a:t>by </a:t>
            </a:r>
            <a:r>
              <a:rPr lang="en-IN" spc="-10" dirty="0" smtClean="0">
                <a:solidFill>
                  <a:schemeClr val="bg1"/>
                </a:solidFill>
                <a:latin typeface="Carlito"/>
                <a:cs typeface="Carlito"/>
              </a:rPr>
              <a:t>words </a:t>
            </a:r>
            <a:r>
              <a:rPr lang="en-IN" dirty="0" smtClean="0">
                <a:solidFill>
                  <a:schemeClr val="bg1"/>
                </a:solidFill>
                <a:latin typeface="Carlito"/>
                <a:cs typeface="Carlito"/>
              </a:rPr>
              <a:t>either </a:t>
            </a:r>
            <a:r>
              <a:rPr lang="en-IN" spc="-15" dirty="0" smtClean="0">
                <a:solidFill>
                  <a:schemeClr val="bg1"/>
                </a:solidFill>
                <a:latin typeface="Carlito"/>
                <a:cs typeface="Carlito"/>
              </a:rPr>
              <a:t>spoken </a:t>
            </a:r>
            <a:r>
              <a:rPr lang="en-IN" spc="-5" dirty="0" smtClean="0">
                <a:solidFill>
                  <a:schemeClr val="bg1"/>
                </a:solidFill>
                <a:latin typeface="Carlito"/>
                <a:cs typeface="Carlito"/>
              </a:rPr>
              <a:t>or intended to </a:t>
            </a:r>
            <a:r>
              <a:rPr lang="en-IN" dirty="0" smtClean="0">
                <a:solidFill>
                  <a:schemeClr val="bg1"/>
                </a:solidFill>
                <a:latin typeface="Carlito"/>
                <a:cs typeface="Carlito"/>
              </a:rPr>
              <a:t>be  </a:t>
            </a:r>
            <a:r>
              <a:rPr lang="en-IN" spc="-5" dirty="0" smtClean="0">
                <a:solidFill>
                  <a:schemeClr val="bg1"/>
                </a:solidFill>
                <a:latin typeface="Carlito"/>
                <a:cs typeface="Carlito"/>
              </a:rPr>
              <a:t>read, or by </a:t>
            </a:r>
            <a:r>
              <a:rPr lang="en-IN" dirty="0" smtClean="0">
                <a:solidFill>
                  <a:schemeClr val="bg1"/>
                </a:solidFill>
                <a:latin typeface="Carlito"/>
                <a:cs typeface="Carlito"/>
              </a:rPr>
              <a:t>signs </a:t>
            </a:r>
            <a:r>
              <a:rPr lang="en-IN" spc="-5" dirty="0" smtClean="0">
                <a:solidFill>
                  <a:schemeClr val="bg1"/>
                </a:solidFill>
                <a:latin typeface="Carlito"/>
                <a:cs typeface="Carlito"/>
              </a:rPr>
              <a:t>or by visible </a:t>
            </a:r>
            <a:r>
              <a:rPr lang="en-IN" spc="-10" dirty="0" smtClean="0">
                <a:solidFill>
                  <a:schemeClr val="bg1"/>
                </a:solidFill>
                <a:latin typeface="Carlito"/>
                <a:cs typeface="Carlito"/>
              </a:rPr>
              <a:t>representations, </a:t>
            </a:r>
            <a:r>
              <a:rPr lang="en-IN" spc="-15" dirty="0" smtClean="0">
                <a:solidFill>
                  <a:schemeClr val="bg1"/>
                </a:solidFill>
                <a:latin typeface="Carlito"/>
                <a:cs typeface="Carlito"/>
              </a:rPr>
              <a:t>makes </a:t>
            </a:r>
            <a:r>
              <a:rPr lang="en-IN" spc="-5" dirty="0" smtClean="0">
                <a:solidFill>
                  <a:schemeClr val="bg1"/>
                </a:solidFill>
                <a:latin typeface="Carlito"/>
                <a:cs typeface="Carlito"/>
              </a:rPr>
              <a:t>or publishes  </a:t>
            </a:r>
            <a:r>
              <a:rPr lang="en-IN" spc="-15" dirty="0" smtClean="0">
                <a:solidFill>
                  <a:schemeClr val="bg1"/>
                </a:solidFill>
                <a:latin typeface="Carlito"/>
                <a:cs typeface="Carlito"/>
              </a:rPr>
              <a:t>any </a:t>
            </a:r>
            <a:r>
              <a:rPr lang="en-IN" spc="-10" dirty="0" smtClean="0">
                <a:solidFill>
                  <a:schemeClr val="bg1"/>
                </a:solidFill>
                <a:latin typeface="Carlito"/>
                <a:cs typeface="Carlito"/>
              </a:rPr>
              <a:t>imputation </a:t>
            </a:r>
            <a:r>
              <a:rPr lang="en-IN" spc="-5" dirty="0" smtClean="0">
                <a:solidFill>
                  <a:schemeClr val="bg1"/>
                </a:solidFill>
                <a:latin typeface="Carlito"/>
                <a:cs typeface="Carlito"/>
              </a:rPr>
              <a:t>concerning </a:t>
            </a:r>
            <a:r>
              <a:rPr lang="en-IN" spc="-10" dirty="0" smtClean="0">
                <a:solidFill>
                  <a:schemeClr val="bg1"/>
                </a:solidFill>
                <a:latin typeface="Carlito"/>
                <a:cs typeface="Carlito"/>
              </a:rPr>
              <a:t>any person </a:t>
            </a:r>
            <a:r>
              <a:rPr lang="en-IN" spc="-5" dirty="0" smtClean="0">
                <a:solidFill>
                  <a:schemeClr val="bg1"/>
                </a:solidFill>
                <a:latin typeface="Carlito"/>
                <a:cs typeface="Carlito"/>
              </a:rPr>
              <a:t>intending </a:t>
            </a:r>
            <a:r>
              <a:rPr lang="en-IN" spc="-10" dirty="0" smtClean="0">
                <a:solidFill>
                  <a:schemeClr val="bg1"/>
                </a:solidFill>
                <a:latin typeface="Carlito"/>
                <a:cs typeface="Carlito"/>
              </a:rPr>
              <a:t>to </a:t>
            </a:r>
            <a:r>
              <a:rPr lang="en-IN" spc="-5" dirty="0" smtClean="0">
                <a:solidFill>
                  <a:schemeClr val="bg1"/>
                </a:solidFill>
                <a:latin typeface="Carlito"/>
                <a:cs typeface="Carlito"/>
              </a:rPr>
              <a:t>harm, or  knowing or having reason </a:t>
            </a:r>
            <a:r>
              <a:rPr lang="en-IN" spc="-10" dirty="0" smtClean="0">
                <a:solidFill>
                  <a:schemeClr val="bg1"/>
                </a:solidFill>
                <a:latin typeface="Carlito"/>
                <a:cs typeface="Carlito"/>
              </a:rPr>
              <a:t>to </a:t>
            </a:r>
            <a:r>
              <a:rPr lang="en-IN" spc="-5" dirty="0" smtClean="0">
                <a:solidFill>
                  <a:schemeClr val="bg1"/>
                </a:solidFill>
                <a:latin typeface="Carlito"/>
                <a:cs typeface="Carlito"/>
              </a:rPr>
              <a:t>believe that such </a:t>
            </a:r>
            <a:r>
              <a:rPr lang="en-IN" spc="-10" dirty="0" smtClean="0">
                <a:solidFill>
                  <a:schemeClr val="bg1"/>
                </a:solidFill>
                <a:latin typeface="Carlito"/>
                <a:cs typeface="Carlito"/>
              </a:rPr>
              <a:t>imputation </a:t>
            </a:r>
            <a:r>
              <a:rPr lang="en-IN" dirty="0" smtClean="0">
                <a:solidFill>
                  <a:schemeClr val="bg1"/>
                </a:solidFill>
                <a:latin typeface="Carlito"/>
                <a:cs typeface="Carlito"/>
              </a:rPr>
              <a:t>will</a:t>
            </a:r>
            <a:r>
              <a:rPr lang="en-IN" spc="170" dirty="0" smtClean="0">
                <a:solidFill>
                  <a:schemeClr val="bg1"/>
                </a:solidFill>
                <a:latin typeface="Carlito"/>
                <a:cs typeface="Carlito"/>
              </a:rPr>
              <a:t> </a:t>
            </a:r>
            <a:r>
              <a:rPr lang="en-IN" dirty="0" smtClean="0">
                <a:solidFill>
                  <a:schemeClr val="bg1"/>
                </a:solidFill>
                <a:latin typeface="Carlito"/>
                <a:cs typeface="Carlito"/>
              </a:rPr>
              <a:t>harm,</a:t>
            </a:r>
            <a:r>
              <a:rPr lang="en-IN" dirty="0" smtClean="0">
                <a:latin typeface="Carlito"/>
                <a:cs typeface="Carlito"/>
              </a:rPr>
              <a:t> </a:t>
            </a:r>
            <a:r>
              <a:rPr lang="en-IN" dirty="0" smtClean="0">
                <a:solidFill>
                  <a:schemeClr val="bg1"/>
                </a:solidFill>
                <a:latin typeface="Carlito"/>
                <a:cs typeface="Carlito"/>
              </a:rPr>
              <a:t>the </a:t>
            </a:r>
            <a:r>
              <a:rPr lang="en-IN" spc="-10" dirty="0" smtClean="0">
                <a:solidFill>
                  <a:schemeClr val="bg1"/>
                </a:solidFill>
                <a:latin typeface="Carlito"/>
                <a:cs typeface="Carlito"/>
              </a:rPr>
              <a:t>reputation </a:t>
            </a:r>
            <a:r>
              <a:rPr lang="en-IN" spc="-5" dirty="0" smtClean="0">
                <a:solidFill>
                  <a:schemeClr val="bg1"/>
                </a:solidFill>
                <a:latin typeface="Carlito"/>
                <a:cs typeface="Carlito"/>
              </a:rPr>
              <a:t>of such person, is said, </a:t>
            </a:r>
            <a:r>
              <a:rPr lang="en-IN" spc="-15" dirty="0" smtClean="0">
                <a:solidFill>
                  <a:schemeClr val="bg1"/>
                </a:solidFill>
                <a:latin typeface="Carlito"/>
                <a:cs typeface="Carlito"/>
              </a:rPr>
              <a:t>except </a:t>
            </a:r>
            <a:r>
              <a:rPr lang="en-IN" spc="-5" dirty="0" smtClean="0">
                <a:solidFill>
                  <a:schemeClr val="bg1"/>
                </a:solidFill>
                <a:latin typeface="Carlito"/>
                <a:cs typeface="Carlito"/>
              </a:rPr>
              <a:t>in </a:t>
            </a:r>
            <a:r>
              <a:rPr lang="en-IN" dirty="0" smtClean="0">
                <a:solidFill>
                  <a:schemeClr val="bg1"/>
                </a:solidFill>
                <a:latin typeface="Carlito"/>
                <a:cs typeface="Carlito"/>
              </a:rPr>
              <a:t>the </a:t>
            </a:r>
            <a:r>
              <a:rPr lang="en-IN" spc="-5" dirty="0" smtClean="0">
                <a:solidFill>
                  <a:schemeClr val="bg1"/>
                </a:solidFill>
                <a:latin typeface="Carlito"/>
                <a:cs typeface="Carlito"/>
              </a:rPr>
              <a:t>cases  </a:t>
            </a:r>
            <a:r>
              <a:rPr lang="en-IN" spc="-10" dirty="0" smtClean="0">
                <a:solidFill>
                  <a:schemeClr val="bg1"/>
                </a:solidFill>
                <a:latin typeface="Carlito"/>
                <a:cs typeface="Carlito"/>
              </a:rPr>
              <a:t>hereinafter expected, to defame </a:t>
            </a:r>
            <a:r>
              <a:rPr lang="en-IN" spc="-5" dirty="0" smtClean="0">
                <a:solidFill>
                  <a:schemeClr val="bg1"/>
                </a:solidFill>
                <a:latin typeface="Carlito"/>
                <a:cs typeface="Carlito"/>
              </a:rPr>
              <a:t>that</a:t>
            </a:r>
            <a:r>
              <a:rPr lang="en-IN" spc="75" dirty="0" smtClean="0">
                <a:solidFill>
                  <a:schemeClr val="bg1"/>
                </a:solidFill>
                <a:latin typeface="Carlito"/>
                <a:cs typeface="Carlito"/>
              </a:rPr>
              <a:t> </a:t>
            </a:r>
            <a:r>
              <a:rPr lang="en-IN" spc="-10" dirty="0" smtClean="0">
                <a:solidFill>
                  <a:schemeClr val="bg1"/>
                </a:solidFill>
                <a:latin typeface="Carlito"/>
                <a:cs typeface="Carlito"/>
              </a:rPr>
              <a:t>person.</a:t>
            </a:r>
            <a:endParaRPr lang="en-IN" dirty="0" smtClean="0">
              <a:solidFill>
                <a:schemeClr val="bg1"/>
              </a:solidFill>
              <a:latin typeface="Carlito"/>
              <a:cs typeface="Carlito"/>
            </a:endParaRPr>
          </a:p>
          <a:p>
            <a:endParaRPr lang="en-IN" dirty="0" smtClean="0">
              <a:solidFill>
                <a:schemeClr val="bg1"/>
              </a:solidFill>
              <a:latin typeface="Carlito"/>
              <a:cs typeface="Carlito"/>
            </a:endParaRPr>
          </a:p>
          <a:p>
            <a:endParaRPr lang="en-IN" dirty="0"/>
          </a:p>
        </p:txBody>
      </p:sp>
    </p:spTree>
    <p:extLst>
      <p:ext uri="{BB962C8B-B14F-4D97-AF65-F5344CB8AC3E}">
        <p14:creationId xmlns:p14="http://schemas.microsoft.com/office/powerpoint/2010/main" val="1077448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421"/>
            <a:ext cx="10515600" cy="1325563"/>
          </a:xfrm>
        </p:spPr>
        <p:txBody>
          <a:bodyPr/>
          <a:lstStyle/>
          <a:p>
            <a:endParaRPr lang="en-IN">
              <a:solidFill>
                <a:schemeClr val="bg1"/>
              </a:solidFill>
            </a:endParaRPr>
          </a:p>
        </p:txBody>
      </p:sp>
      <p:sp>
        <p:nvSpPr>
          <p:cNvPr id="3" name="Content Placeholder 2"/>
          <p:cNvSpPr>
            <a:spLocks noGrp="1"/>
          </p:cNvSpPr>
          <p:nvPr>
            <p:ph idx="1"/>
          </p:nvPr>
        </p:nvSpPr>
        <p:spPr>
          <a:xfrm>
            <a:off x="838200" y="1852921"/>
            <a:ext cx="10515600" cy="4351338"/>
          </a:xfrm>
        </p:spPr>
        <p:txBody>
          <a:bodyPr/>
          <a:lstStyle/>
          <a:p>
            <a:r>
              <a:rPr lang="en-IN" dirty="0">
                <a:solidFill>
                  <a:schemeClr val="bg1"/>
                </a:solidFill>
              </a:rPr>
              <a:t>The PCI Norms reiterate that the media should not intrude "the privacy of an individual, unless outweighed by genuine overriding public interest, not being a prurient or morbid curiosity</a:t>
            </a:r>
            <a:r>
              <a:rPr lang="en-IN" dirty="0" smtClean="0">
                <a:solidFill>
                  <a:schemeClr val="bg1"/>
                </a:solidFill>
              </a:rPr>
              <a:t>.“</a:t>
            </a:r>
          </a:p>
          <a:p>
            <a:r>
              <a:rPr lang="en-IN" dirty="0" smtClean="0">
                <a:solidFill>
                  <a:schemeClr val="bg1"/>
                </a:solidFill>
              </a:rPr>
              <a:t>The </a:t>
            </a:r>
            <a:r>
              <a:rPr lang="en-IN" dirty="0">
                <a:solidFill>
                  <a:schemeClr val="bg1"/>
                </a:solidFill>
              </a:rPr>
              <a:t>well accepted rule, however, is that once a matter or information comes in the public domain, it no longer falls within the sphere of the private. </a:t>
            </a:r>
            <a:endParaRPr lang="en-IN" dirty="0" smtClean="0">
              <a:solidFill>
                <a:schemeClr val="bg1"/>
              </a:solidFill>
            </a:endParaRPr>
          </a:p>
          <a:p>
            <a:r>
              <a:rPr lang="en-IN" dirty="0" smtClean="0">
                <a:solidFill>
                  <a:schemeClr val="bg1"/>
                </a:solidFill>
              </a:rPr>
              <a:t>The </a:t>
            </a:r>
            <a:r>
              <a:rPr lang="en-IN" dirty="0">
                <a:solidFill>
                  <a:schemeClr val="bg1"/>
                </a:solidFill>
              </a:rPr>
              <a:t>media has failed to make the distinction between what is warranted invasion of privacy and what constitutes as an unwarranted invasion of privacy.</a:t>
            </a:r>
          </a:p>
        </p:txBody>
      </p:sp>
    </p:spTree>
    <p:extLst>
      <p:ext uri="{BB962C8B-B14F-4D97-AF65-F5344CB8AC3E}">
        <p14:creationId xmlns:p14="http://schemas.microsoft.com/office/powerpoint/2010/main" val="417438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solidFill>
                  <a:schemeClr val="bg1"/>
                </a:solidFill>
              </a:rPr>
              <a:t>Section 228A of the Indian Penal Code </a:t>
            </a:r>
            <a:r>
              <a:rPr lang="en-IN" dirty="0" smtClean="0">
                <a:solidFill>
                  <a:schemeClr val="bg1"/>
                </a:solidFill>
              </a:rPr>
              <a:t>makes </a:t>
            </a:r>
            <a:r>
              <a:rPr lang="en-IN" dirty="0">
                <a:solidFill>
                  <a:schemeClr val="bg1"/>
                </a:solidFill>
              </a:rPr>
              <a:t>disclosure of the identity of a rape victim </a:t>
            </a:r>
            <a:r>
              <a:rPr lang="en-IN" dirty="0" smtClean="0">
                <a:solidFill>
                  <a:schemeClr val="bg1"/>
                </a:solidFill>
              </a:rPr>
              <a:t>punishable</a:t>
            </a:r>
          </a:p>
          <a:p>
            <a:r>
              <a:rPr lang="en-IN" dirty="0">
                <a:solidFill>
                  <a:schemeClr val="bg1"/>
                </a:solidFill>
              </a:rPr>
              <a:t> The PCI warns journalists not to give excessive publicity to victims, witnesses, suspects and accused as that amounts to invasion of privacy</a:t>
            </a:r>
            <a:r>
              <a:rPr lang="en-IN" dirty="0" smtClean="0">
                <a:solidFill>
                  <a:schemeClr val="bg1"/>
                </a:solidFill>
              </a:rPr>
              <a:t>.</a:t>
            </a:r>
          </a:p>
          <a:p>
            <a:r>
              <a:rPr lang="en-IN" dirty="0" smtClean="0">
                <a:solidFill>
                  <a:schemeClr val="bg1"/>
                </a:solidFill>
              </a:rPr>
              <a:t>Identification </a:t>
            </a:r>
            <a:r>
              <a:rPr lang="en-IN" dirty="0">
                <a:solidFill>
                  <a:schemeClr val="bg1"/>
                </a:solidFill>
              </a:rPr>
              <a:t>of witnesses may endanger the lives of witnesses and force them to turn hostile.</a:t>
            </a:r>
          </a:p>
        </p:txBody>
      </p:sp>
    </p:spTree>
    <p:extLst>
      <p:ext uri="{BB962C8B-B14F-4D97-AF65-F5344CB8AC3E}">
        <p14:creationId xmlns:p14="http://schemas.microsoft.com/office/powerpoint/2010/main" val="30120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CRC</a:t>
            </a:r>
            <a:endParaRPr lang="en-IN" dirty="0">
              <a:solidFill>
                <a:schemeClr val="bg1"/>
              </a:solidFill>
            </a:endParaRPr>
          </a:p>
        </p:txBody>
      </p:sp>
      <p:sp>
        <p:nvSpPr>
          <p:cNvPr id="3" name="Content Placeholder 2"/>
          <p:cNvSpPr>
            <a:spLocks noGrp="1"/>
          </p:cNvSpPr>
          <p:nvPr>
            <p:ph idx="1"/>
          </p:nvPr>
        </p:nvSpPr>
        <p:spPr/>
        <p:txBody>
          <a:bodyPr/>
          <a:lstStyle/>
          <a:p>
            <a:pPr marL="0" indent="0">
              <a:buNone/>
            </a:pPr>
            <a:r>
              <a:rPr lang="en-IN" dirty="0">
                <a:solidFill>
                  <a:schemeClr val="bg1"/>
                </a:solidFill>
              </a:rPr>
              <a:t> Convention on the Rights of the Child (CRC) stipulates that:</a:t>
            </a:r>
          </a:p>
          <a:p>
            <a:pPr marL="0" indent="0">
              <a:buNone/>
            </a:pPr>
            <a:r>
              <a:rPr lang="en-IN" dirty="0">
                <a:solidFill>
                  <a:schemeClr val="bg1"/>
                </a:solidFill>
              </a:rPr>
              <a:t>Article 16</a:t>
            </a:r>
          </a:p>
          <a:p>
            <a:r>
              <a:rPr lang="en-IN" dirty="0">
                <a:solidFill>
                  <a:schemeClr val="bg1"/>
                </a:solidFill>
              </a:rPr>
              <a:t>No child shall be subjected to arbitrary or unlawful interference with his or her privacy, family, or correspondence, nor to unlawful attacks on his or her honour and reputation.</a:t>
            </a:r>
          </a:p>
          <a:p>
            <a:r>
              <a:rPr lang="en-IN" dirty="0">
                <a:solidFill>
                  <a:schemeClr val="bg1"/>
                </a:solidFill>
              </a:rPr>
              <a:t>The child has the right to the protection of the law against such interference or attacks.</a:t>
            </a:r>
          </a:p>
        </p:txBody>
      </p:sp>
    </p:spTree>
    <p:extLst>
      <p:ext uri="{BB962C8B-B14F-4D97-AF65-F5344CB8AC3E}">
        <p14:creationId xmlns:p14="http://schemas.microsoft.com/office/powerpoint/2010/main" val="1344675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Sting operations</a:t>
            </a:r>
            <a:endParaRPr lang="en-IN"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IN" dirty="0" smtClean="0">
                <a:solidFill>
                  <a:schemeClr val="bg1"/>
                </a:solidFill>
              </a:rPr>
              <a:t>Guidelines </a:t>
            </a:r>
            <a:r>
              <a:rPr lang="en-IN" dirty="0">
                <a:solidFill>
                  <a:schemeClr val="bg1"/>
                </a:solidFill>
              </a:rPr>
              <a:t>direct a channel proposing to telecast a sting operation to obtain a certificate from the person who recorded or produced the same certifying that the operation is genuine to his knowledge. </a:t>
            </a:r>
            <a:endParaRPr lang="en-IN" dirty="0" smtClean="0">
              <a:solidFill>
                <a:schemeClr val="bg1"/>
              </a:solidFill>
            </a:endParaRPr>
          </a:p>
          <a:p>
            <a:r>
              <a:rPr lang="en-IN" dirty="0" smtClean="0">
                <a:solidFill>
                  <a:schemeClr val="bg1"/>
                </a:solidFill>
              </a:rPr>
              <a:t>The </a:t>
            </a:r>
            <a:r>
              <a:rPr lang="en-IN" dirty="0">
                <a:solidFill>
                  <a:schemeClr val="bg1"/>
                </a:solidFill>
              </a:rPr>
              <a:t>guidelines propose that the Ministry of Information and Broadcasting should set up a committee which would have the powers to grant permission for telecasting sting operations</a:t>
            </a:r>
            <a:r>
              <a:rPr lang="en-IN" dirty="0" smtClean="0">
                <a:solidFill>
                  <a:schemeClr val="bg1"/>
                </a:solidFill>
              </a:rPr>
              <a:t>.</a:t>
            </a:r>
          </a:p>
          <a:p>
            <a:r>
              <a:rPr lang="en-IN" dirty="0" smtClean="0">
                <a:solidFill>
                  <a:schemeClr val="bg1"/>
                </a:solidFill>
              </a:rPr>
              <a:t> </a:t>
            </a:r>
            <a:r>
              <a:rPr lang="en-IN" dirty="0">
                <a:solidFill>
                  <a:schemeClr val="bg1"/>
                </a:solidFill>
              </a:rPr>
              <a:t>The permission to telecast a sting operation should be granted by the committee only if it is satisfied about the overriding public interest to telecast the sting operation. </a:t>
            </a:r>
            <a:endParaRPr lang="en-IN" dirty="0" smtClean="0">
              <a:solidFill>
                <a:schemeClr val="bg1"/>
              </a:solidFill>
            </a:endParaRPr>
          </a:p>
          <a:p>
            <a:r>
              <a:rPr lang="en-IN" dirty="0" smtClean="0">
                <a:solidFill>
                  <a:schemeClr val="bg1"/>
                </a:solidFill>
              </a:rPr>
              <a:t>The </a:t>
            </a:r>
            <a:r>
              <a:rPr lang="en-IN" dirty="0">
                <a:solidFill>
                  <a:schemeClr val="bg1"/>
                </a:solidFill>
              </a:rPr>
              <a:t>guidelines mandate that, in addition, to ensuring accuracy, the operation should not violate a person’s right to privacy, "unless there is an identifiable large public interest” for broadcasting or publishing the material. However, the court failed to define what constitutes 'larger public interest'.</a:t>
            </a:r>
          </a:p>
          <a:p>
            <a:r>
              <a:rPr lang="en-IN" dirty="0">
                <a:solidFill>
                  <a:schemeClr val="bg1"/>
                </a:solidFill>
              </a:rPr>
              <a:t>The PCI norms also lay down similar guidelines which require a newspaper reporting a sting operation to obtain a certificate from the person involved in the sting to certify that the operation is genuine and record in writing the various stages of the sting. </a:t>
            </a:r>
          </a:p>
          <a:p>
            <a:endParaRPr lang="en-IN" dirty="0">
              <a:solidFill>
                <a:schemeClr val="bg1"/>
              </a:solidFill>
            </a:endParaRPr>
          </a:p>
        </p:txBody>
      </p:sp>
    </p:spTree>
    <p:extLst>
      <p:ext uri="{BB962C8B-B14F-4D97-AF65-F5344CB8AC3E}">
        <p14:creationId xmlns:p14="http://schemas.microsoft.com/office/powerpoint/2010/main" val="235319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solidFill>
                <a:schemeClr val="bg1"/>
              </a:solidFill>
            </a:endParaRPr>
          </a:p>
        </p:txBody>
      </p:sp>
      <p:sp>
        <p:nvSpPr>
          <p:cNvPr id="3" name="Content Placeholder 2"/>
          <p:cNvSpPr>
            <a:spLocks noGrp="1"/>
          </p:cNvSpPr>
          <p:nvPr>
            <p:ph idx="1"/>
          </p:nvPr>
        </p:nvSpPr>
        <p:spPr/>
        <p:txBody>
          <a:bodyPr/>
          <a:lstStyle/>
          <a:p>
            <a:r>
              <a:rPr lang="en-IN" dirty="0">
                <a:solidFill>
                  <a:schemeClr val="bg1"/>
                </a:solidFill>
              </a:rPr>
              <a:t>Section 5 of the Cable Television Networks (Regulation) Act, 1995 and the Cable Television Network Rules (hereafter the Cable Television Networks Act), stipulates that no programme can be transmitted or retransmitted on any cable service which contains anything obscene, defamatory, deliberate, false and suggestive innuendos and half truths. The Rules prescribes a programming code to be followed by channels responsible for transmission/re-transmission of any programme.</a:t>
            </a:r>
          </a:p>
        </p:txBody>
      </p:sp>
    </p:spTree>
    <p:extLst>
      <p:ext uri="{BB962C8B-B14F-4D97-AF65-F5344CB8AC3E}">
        <p14:creationId xmlns:p14="http://schemas.microsoft.com/office/powerpoint/2010/main" val="84348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Conclusion</a:t>
            </a:r>
            <a:endParaRPr lang="en-IN"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IN" dirty="0" smtClean="0">
                <a:solidFill>
                  <a:schemeClr val="bg1"/>
                </a:solidFill>
              </a:rPr>
              <a:t>The </a:t>
            </a:r>
            <a:r>
              <a:rPr lang="en-IN" dirty="0">
                <a:solidFill>
                  <a:schemeClr val="bg1"/>
                </a:solidFill>
              </a:rPr>
              <a:t>right to privacy in India has failed to acquire the status of an absolute right</a:t>
            </a:r>
            <a:r>
              <a:rPr lang="en-IN" dirty="0" smtClean="0">
                <a:solidFill>
                  <a:schemeClr val="bg1"/>
                </a:solidFill>
              </a:rPr>
              <a:t>.</a:t>
            </a:r>
          </a:p>
          <a:p>
            <a:r>
              <a:rPr lang="en-IN" dirty="0">
                <a:solidFill>
                  <a:schemeClr val="bg1"/>
                </a:solidFill>
              </a:rPr>
              <a:t>The Indian norms or code of ethics in journalism fail to make such a distinction between public and private space. </a:t>
            </a:r>
            <a:endParaRPr lang="en-IN" dirty="0" smtClean="0">
              <a:solidFill>
                <a:schemeClr val="bg1"/>
              </a:solidFill>
            </a:endParaRPr>
          </a:p>
          <a:p>
            <a:r>
              <a:rPr lang="en-IN" dirty="0" smtClean="0">
                <a:solidFill>
                  <a:schemeClr val="bg1"/>
                </a:solidFill>
              </a:rPr>
              <a:t>Nor </a:t>
            </a:r>
            <a:r>
              <a:rPr lang="en-IN" dirty="0">
                <a:solidFill>
                  <a:schemeClr val="bg1"/>
                </a:solidFill>
              </a:rPr>
              <a:t>do the guidelines impose any restrictions on photographing an individual without seeking express consent of the individual</a:t>
            </a:r>
            <a:r>
              <a:rPr lang="en-IN" dirty="0" smtClean="0">
                <a:solidFill>
                  <a:schemeClr val="bg1"/>
                </a:solidFill>
              </a:rPr>
              <a:t>.</a:t>
            </a:r>
          </a:p>
          <a:p>
            <a:r>
              <a:rPr lang="en-IN" dirty="0">
                <a:solidFill>
                  <a:schemeClr val="bg1"/>
                </a:solidFill>
              </a:rPr>
              <a:t>The Indian media violates privacy in day-to-day reporting, like overlooking the issue of privacy to satisfy morbid </a:t>
            </a:r>
            <a:r>
              <a:rPr lang="en-IN" dirty="0" smtClean="0">
                <a:solidFill>
                  <a:schemeClr val="bg1"/>
                </a:solidFill>
              </a:rPr>
              <a:t>curiosity</a:t>
            </a:r>
          </a:p>
          <a:p>
            <a:r>
              <a:rPr lang="en-IN" dirty="0">
                <a:solidFill>
                  <a:schemeClr val="bg1"/>
                </a:solidFill>
              </a:rPr>
              <a:t>In India, the right to privacy is not a positive </a:t>
            </a:r>
            <a:r>
              <a:rPr lang="en-IN" dirty="0" smtClean="0">
                <a:solidFill>
                  <a:schemeClr val="bg1"/>
                </a:solidFill>
              </a:rPr>
              <a:t>right</a:t>
            </a:r>
          </a:p>
          <a:p>
            <a:r>
              <a:rPr lang="en-IN" dirty="0">
                <a:solidFill>
                  <a:schemeClr val="bg1"/>
                </a:solidFill>
              </a:rPr>
              <a:t>It comes into effect only in the event of a </a:t>
            </a:r>
            <a:r>
              <a:rPr lang="en-IN" dirty="0" smtClean="0">
                <a:solidFill>
                  <a:schemeClr val="bg1"/>
                </a:solidFill>
              </a:rPr>
              <a:t>violation</a:t>
            </a:r>
          </a:p>
          <a:p>
            <a:r>
              <a:rPr lang="en-IN" dirty="0">
                <a:solidFill>
                  <a:schemeClr val="bg1"/>
                </a:solidFill>
              </a:rPr>
              <a:t>The prevalent right to privacy is easily compromised for other competing rights of ‘public good’, ‘public interest’ and ‘State security’, much of what constitutes public interest or what is private is left to the discretion of the media</a:t>
            </a:r>
          </a:p>
        </p:txBody>
      </p:sp>
    </p:spTree>
    <p:extLst>
      <p:ext uri="{BB962C8B-B14F-4D97-AF65-F5344CB8AC3E}">
        <p14:creationId xmlns:p14="http://schemas.microsoft.com/office/powerpoint/2010/main" val="301751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Copyright Act, 1957</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3074389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solidFill>
                <a:schemeClr val="bg1"/>
              </a:solidFill>
            </a:endParaRPr>
          </a:p>
        </p:txBody>
      </p:sp>
      <p:sp>
        <p:nvSpPr>
          <p:cNvPr id="3" name="Content Placeholder 2"/>
          <p:cNvSpPr>
            <a:spLocks noGrp="1"/>
          </p:cNvSpPr>
          <p:nvPr>
            <p:ph idx="1"/>
          </p:nvPr>
        </p:nvSpPr>
        <p:spPr>
          <a:xfrm>
            <a:off x="1314611" y="3880757"/>
            <a:ext cx="8825659" cy="3416300"/>
          </a:xfrm>
        </p:spPr>
        <p:txBody>
          <a:bodyPr>
            <a:normAutofit fontScale="92500" lnSpcReduction="20000"/>
          </a:bodyPr>
          <a:lstStyle/>
          <a:p>
            <a:r>
              <a:rPr lang="en-IN" dirty="0">
                <a:solidFill>
                  <a:schemeClr val="bg1"/>
                </a:solidFill>
                <a:latin typeface="Arial" panose="020B0604020202020204" pitchFamily="34" charset="0"/>
                <a:cs typeface="Arial" panose="020B0604020202020204" pitchFamily="34" charset="0"/>
              </a:rPr>
              <a:t>Copyright is the set of exclusive rights granted to the author or creator of an original work, including the right to copy, distribute and adapt the </a:t>
            </a:r>
            <a:r>
              <a:rPr lang="en-IN" dirty="0" smtClean="0">
                <a:solidFill>
                  <a:schemeClr val="bg1"/>
                </a:solidFill>
                <a:latin typeface="Arial" panose="020B0604020202020204" pitchFamily="34" charset="0"/>
                <a:cs typeface="Arial" panose="020B0604020202020204" pitchFamily="34" charset="0"/>
              </a:rPr>
              <a:t>work.</a:t>
            </a:r>
          </a:p>
          <a:p>
            <a:r>
              <a:rPr lang="en-IN" dirty="0" smtClean="0">
                <a:solidFill>
                  <a:schemeClr val="bg1"/>
                </a:solidFill>
                <a:latin typeface="Arial" panose="020B0604020202020204" pitchFamily="34" charset="0"/>
                <a:cs typeface="Arial" panose="020B0604020202020204" pitchFamily="34" charset="0"/>
              </a:rPr>
              <a:t>Copyright </a:t>
            </a:r>
            <a:r>
              <a:rPr lang="en-IN" dirty="0">
                <a:solidFill>
                  <a:schemeClr val="bg1"/>
                </a:solidFill>
                <a:latin typeface="Arial" panose="020B0604020202020204" pitchFamily="34" charset="0"/>
                <a:cs typeface="Arial" panose="020B0604020202020204" pitchFamily="34" charset="0"/>
              </a:rPr>
              <a:t>ensures certain minimum safeguards of the rights of authors over their </a:t>
            </a:r>
            <a:r>
              <a:rPr lang="en-IN" dirty="0" smtClean="0">
                <a:solidFill>
                  <a:schemeClr val="bg1"/>
                </a:solidFill>
                <a:latin typeface="Arial" panose="020B0604020202020204" pitchFamily="34" charset="0"/>
                <a:cs typeface="Arial" panose="020B0604020202020204" pitchFamily="34" charset="0"/>
              </a:rPr>
              <a:t>creations</a:t>
            </a:r>
            <a:r>
              <a:rPr lang="en-IN" dirty="0">
                <a:solidFill>
                  <a:schemeClr val="bg1"/>
                </a:solidFill>
                <a:latin typeface="Arial" panose="020B0604020202020204" pitchFamily="34" charset="0"/>
                <a:cs typeface="Arial" panose="020B0604020202020204" pitchFamily="34" charset="0"/>
              </a:rPr>
              <a:t>, thereby protecting and rewarding creativity. </a:t>
            </a:r>
            <a:endParaRPr lang="en-IN" dirty="0" smtClean="0">
              <a:solidFill>
                <a:schemeClr val="bg1"/>
              </a:solidFill>
              <a:latin typeface="Arial" panose="020B0604020202020204" pitchFamily="34" charset="0"/>
              <a:cs typeface="Arial" panose="020B0604020202020204" pitchFamily="34" charset="0"/>
            </a:endParaRPr>
          </a:p>
          <a:p>
            <a:r>
              <a:rPr lang="en-IN" dirty="0">
                <a:solidFill>
                  <a:schemeClr val="bg1"/>
                </a:solidFill>
                <a:latin typeface="Arial" panose="020B0604020202020204" pitchFamily="34" charset="0"/>
                <a:cs typeface="Arial" panose="020B0604020202020204" pitchFamily="34" charset="0"/>
              </a:rPr>
              <a:t>The main Intellectual Property Rights legislation related to media sector is the Copyright Act of 1957 and Copyright Rules, 1958 and the International Copyright Order, </a:t>
            </a:r>
            <a:r>
              <a:rPr lang="en-IN" dirty="0" smtClean="0">
                <a:solidFill>
                  <a:schemeClr val="bg1"/>
                </a:solidFill>
                <a:latin typeface="Arial" panose="020B0604020202020204" pitchFamily="34" charset="0"/>
                <a:cs typeface="Arial" panose="020B0604020202020204" pitchFamily="34" charset="0"/>
              </a:rPr>
              <a:t>1999</a:t>
            </a:r>
          </a:p>
        </p:txBody>
      </p:sp>
      <p:pic>
        <p:nvPicPr>
          <p:cNvPr id="4" name="Picture 2" descr="An overview of the Copyright Act, 1957 - iPleaders"/>
          <p:cNvPicPr>
            <a:picLocks noChangeAspect="1" noChangeArrowheads="1"/>
          </p:cNvPicPr>
          <p:nvPr/>
        </p:nvPicPr>
        <p:blipFill rotWithShape="1">
          <a:blip r:embed="rId2">
            <a:extLst>
              <a:ext uri="{28A0092B-C50C-407E-A947-70E740481C1C}">
                <a14:useLocalDpi xmlns:a14="http://schemas.microsoft.com/office/drawing/2010/main" val="0"/>
              </a:ext>
            </a:extLst>
          </a:blip>
          <a:srcRect t="7192" b="11643"/>
          <a:stretch/>
        </p:blipFill>
        <p:spPr bwMode="auto">
          <a:xfrm>
            <a:off x="0" y="304799"/>
            <a:ext cx="12191999" cy="3439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ime to Reboot? Rethinking the Digital Millennium Copyright Act - The  Temple 10-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7556" y="5732060"/>
            <a:ext cx="1954444" cy="112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87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Meaning of copyright</a:t>
            </a:r>
            <a:endParaRPr lang="en-IN" dirty="0">
              <a:solidFill>
                <a:schemeClr val="bg1"/>
              </a:solidFill>
            </a:endParaRPr>
          </a:p>
        </p:txBody>
      </p:sp>
      <p:sp>
        <p:nvSpPr>
          <p:cNvPr id="3" name="Content Placeholder 2"/>
          <p:cNvSpPr>
            <a:spLocks noGrp="1"/>
          </p:cNvSpPr>
          <p:nvPr>
            <p:ph idx="1"/>
          </p:nvPr>
        </p:nvSpPr>
        <p:spPr>
          <a:xfrm>
            <a:off x="1154954" y="2292438"/>
            <a:ext cx="8825659" cy="4726547"/>
          </a:xfrm>
        </p:spPr>
        <p:txBody>
          <a:bodyPr>
            <a:normAutofit fontScale="70000" lnSpcReduction="20000"/>
          </a:bodyPr>
          <a:lstStyle/>
          <a:p>
            <a:r>
              <a:rPr lang="en-IN" dirty="0">
                <a:solidFill>
                  <a:schemeClr val="bg1"/>
                </a:solidFill>
                <a:latin typeface="Arial" panose="020B0604020202020204" pitchFamily="34" charset="0"/>
                <a:cs typeface="Arial" panose="020B0604020202020204" pitchFamily="34" charset="0"/>
              </a:rPr>
              <a:t>According to Section 14 of the Act, “</a:t>
            </a:r>
            <a:r>
              <a:rPr lang="en-IN" b="1" dirty="0">
                <a:solidFill>
                  <a:schemeClr val="bg1"/>
                </a:solidFill>
                <a:latin typeface="Arial" panose="020B0604020202020204" pitchFamily="34" charset="0"/>
                <a:cs typeface="Arial" panose="020B0604020202020204" pitchFamily="34" charset="0"/>
              </a:rPr>
              <a:t>copyright</a:t>
            </a:r>
            <a:r>
              <a:rPr lang="en-IN" dirty="0">
                <a:solidFill>
                  <a:schemeClr val="bg1"/>
                </a:solidFill>
                <a:latin typeface="Arial" panose="020B0604020202020204" pitchFamily="34" charset="0"/>
                <a:cs typeface="Arial" panose="020B0604020202020204" pitchFamily="34" charset="0"/>
              </a:rPr>
              <a:t>” means “the exclusive right subject to the provisions of this Act, to do or authorise the doing of any of the following acts in respect of a work or any substantial part thereof</a:t>
            </a:r>
          </a:p>
          <a:p>
            <a:r>
              <a:rPr lang="en-IN" b="1" dirty="0">
                <a:solidFill>
                  <a:schemeClr val="bg1"/>
                </a:solidFill>
                <a:latin typeface="Arial" panose="020B0604020202020204" pitchFamily="34" charset="0"/>
                <a:cs typeface="Arial" panose="020B0604020202020204" pitchFamily="34" charset="0"/>
              </a:rPr>
              <a:t>(a) in the case of a literary, dramatic or musical work, not being a computer programme, </a:t>
            </a:r>
          </a:p>
          <a:p>
            <a:r>
              <a:rPr lang="en-IN" dirty="0" smtClean="0">
                <a:solidFill>
                  <a:schemeClr val="bg1"/>
                </a:solidFill>
                <a:latin typeface="Arial" panose="020B0604020202020204" pitchFamily="34" charset="0"/>
                <a:cs typeface="Arial" panose="020B0604020202020204" pitchFamily="34" charset="0"/>
              </a:rPr>
              <a:t>(</a:t>
            </a:r>
            <a:r>
              <a:rPr lang="en-IN" dirty="0" err="1">
                <a:solidFill>
                  <a:schemeClr val="bg1"/>
                </a:solidFill>
                <a:latin typeface="Arial" panose="020B0604020202020204" pitchFamily="34" charset="0"/>
                <a:cs typeface="Arial" panose="020B0604020202020204" pitchFamily="34" charset="0"/>
              </a:rPr>
              <a:t>i</a:t>
            </a:r>
            <a:r>
              <a:rPr lang="en-IN" dirty="0">
                <a:solidFill>
                  <a:schemeClr val="bg1"/>
                </a:solidFill>
                <a:latin typeface="Arial" panose="020B0604020202020204" pitchFamily="34" charset="0"/>
                <a:cs typeface="Arial" panose="020B0604020202020204" pitchFamily="34" charset="0"/>
              </a:rPr>
              <a:t>) to reproduce the work in any material form including the storing of it in any medium by electronic </a:t>
            </a:r>
            <a:r>
              <a:rPr lang="en-IN" dirty="0" smtClean="0">
                <a:solidFill>
                  <a:schemeClr val="bg1"/>
                </a:solidFill>
                <a:latin typeface="Arial" panose="020B0604020202020204" pitchFamily="34" charset="0"/>
                <a:cs typeface="Arial" panose="020B0604020202020204" pitchFamily="34" charset="0"/>
              </a:rPr>
              <a:t>means</a:t>
            </a:r>
          </a:p>
          <a:p>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ii) to issue copies of the work to the public not being copies already in </a:t>
            </a:r>
            <a:r>
              <a:rPr lang="en-IN" dirty="0" smtClean="0">
                <a:solidFill>
                  <a:schemeClr val="bg1"/>
                </a:solidFill>
                <a:latin typeface="Arial" panose="020B0604020202020204" pitchFamily="34" charset="0"/>
                <a:cs typeface="Arial" panose="020B0604020202020204" pitchFamily="34" charset="0"/>
              </a:rPr>
              <a:t>circulation</a:t>
            </a:r>
          </a:p>
          <a:p>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iii) to perform the work in public, or communicate it to the </a:t>
            </a:r>
            <a:r>
              <a:rPr lang="en-IN" dirty="0" smtClean="0">
                <a:solidFill>
                  <a:schemeClr val="bg1"/>
                </a:solidFill>
                <a:latin typeface="Arial" panose="020B0604020202020204" pitchFamily="34" charset="0"/>
                <a:cs typeface="Arial" panose="020B0604020202020204" pitchFamily="34" charset="0"/>
              </a:rPr>
              <a:t>public</a:t>
            </a:r>
          </a:p>
          <a:p>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iv) to make any cinematograph film or sound recording in respect of the </a:t>
            </a:r>
            <a:r>
              <a:rPr lang="en-IN" dirty="0" smtClean="0">
                <a:solidFill>
                  <a:schemeClr val="bg1"/>
                </a:solidFill>
                <a:latin typeface="Arial" panose="020B0604020202020204" pitchFamily="34" charset="0"/>
                <a:cs typeface="Arial" panose="020B0604020202020204" pitchFamily="34" charset="0"/>
              </a:rPr>
              <a:t>work </a:t>
            </a:r>
          </a:p>
          <a:p>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v) to make any translation of the </a:t>
            </a:r>
            <a:r>
              <a:rPr lang="en-IN" dirty="0" smtClean="0">
                <a:solidFill>
                  <a:schemeClr val="bg1"/>
                </a:solidFill>
                <a:latin typeface="Arial" panose="020B0604020202020204" pitchFamily="34" charset="0"/>
                <a:cs typeface="Arial" panose="020B0604020202020204" pitchFamily="34" charset="0"/>
              </a:rPr>
              <a:t>work</a:t>
            </a:r>
          </a:p>
          <a:p>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vi) to make any adaptation of the </a:t>
            </a:r>
            <a:r>
              <a:rPr lang="en-IN" dirty="0" smtClean="0">
                <a:solidFill>
                  <a:schemeClr val="bg1"/>
                </a:solidFill>
                <a:latin typeface="Arial" panose="020B0604020202020204" pitchFamily="34" charset="0"/>
                <a:cs typeface="Arial" panose="020B0604020202020204" pitchFamily="34" charset="0"/>
              </a:rPr>
              <a:t>work</a:t>
            </a:r>
          </a:p>
          <a:p>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vii) to do, in relation to a translation or an adaptation of the work, </a:t>
            </a:r>
            <a:r>
              <a:rPr lang="en-IN" dirty="0" smtClean="0">
                <a:solidFill>
                  <a:schemeClr val="bg1"/>
                </a:solidFill>
                <a:latin typeface="Arial" panose="020B0604020202020204" pitchFamily="34" charset="0"/>
                <a:cs typeface="Arial" panose="020B0604020202020204" pitchFamily="34" charset="0"/>
              </a:rPr>
              <a:t>any </a:t>
            </a:r>
            <a:r>
              <a:rPr lang="en-IN" dirty="0">
                <a:solidFill>
                  <a:schemeClr val="bg1"/>
                </a:solidFill>
                <a:latin typeface="Arial" panose="020B0604020202020204" pitchFamily="34" charset="0"/>
                <a:cs typeface="Arial" panose="020B0604020202020204" pitchFamily="34" charset="0"/>
              </a:rPr>
              <a:t>of the acts specified in relation to the work in sub-clauses (</a:t>
            </a:r>
            <a:r>
              <a:rPr lang="en-IN" dirty="0" err="1">
                <a:solidFill>
                  <a:schemeClr val="bg1"/>
                </a:solidFill>
                <a:latin typeface="Arial" panose="020B0604020202020204" pitchFamily="34" charset="0"/>
                <a:cs typeface="Arial" panose="020B0604020202020204" pitchFamily="34" charset="0"/>
              </a:rPr>
              <a:t>i</a:t>
            </a:r>
            <a:r>
              <a:rPr lang="en-IN" dirty="0">
                <a:solidFill>
                  <a:schemeClr val="bg1"/>
                </a:solidFill>
                <a:latin typeface="Arial" panose="020B0604020202020204" pitchFamily="34" charset="0"/>
                <a:cs typeface="Arial" panose="020B0604020202020204" pitchFamily="34" charset="0"/>
              </a:rPr>
              <a:t>) to (vi)</a:t>
            </a:r>
          </a:p>
        </p:txBody>
      </p:sp>
      <p:pic>
        <p:nvPicPr>
          <p:cNvPr id="2050"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556" y="5732060"/>
            <a:ext cx="1954444" cy="112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280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solidFill>
                <a:schemeClr val="bg1"/>
              </a:solidFill>
            </a:endParaRPr>
          </a:p>
        </p:txBody>
      </p:sp>
      <p:sp>
        <p:nvSpPr>
          <p:cNvPr id="3" name="Content Placeholder 2"/>
          <p:cNvSpPr>
            <a:spLocks noGrp="1"/>
          </p:cNvSpPr>
          <p:nvPr>
            <p:ph idx="1"/>
          </p:nvPr>
        </p:nvSpPr>
        <p:spPr/>
        <p:txBody>
          <a:bodyPr/>
          <a:lstStyle/>
          <a:p>
            <a:r>
              <a:rPr lang="en-IN" b="1" dirty="0" smtClean="0">
                <a:solidFill>
                  <a:schemeClr val="bg1"/>
                </a:solidFill>
                <a:latin typeface="Arial" panose="020B0604020202020204" pitchFamily="34" charset="0"/>
                <a:cs typeface="Arial" panose="020B0604020202020204" pitchFamily="34" charset="0"/>
              </a:rPr>
              <a:t>(b)in </a:t>
            </a:r>
            <a:r>
              <a:rPr lang="en-IN" b="1" dirty="0">
                <a:solidFill>
                  <a:schemeClr val="bg1"/>
                </a:solidFill>
                <a:latin typeface="Arial" panose="020B0604020202020204" pitchFamily="34" charset="0"/>
                <a:cs typeface="Arial" panose="020B0604020202020204" pitchFamily="34" charset="0"/>
              </a:rPr>
              <a:t>the case of a computer programme</a:t>
            </a:r>
            <a:r>
              <a:rPr lang="en-IN" b="1" dirty="0" smtClean="0">
                <a:solidFill>
                  <a:schemeClr val="bg1"/>
                </a:solidFill>
                <a:latin typeface="Arial" panose="020B0604020202020204" pitchFamily="34" charset="0"/>
                <a:cs typeface="Arial" panose="020B0604020202020204" pitchFamily="34" charset="0"/>
              </a:rPr>
              <a:t>,</a:t>
            </a:r>
            <a:endParaRPr lang="en-IN" b="1" dirty="0">
              <a:solidFill>
                <a:schemeClr val="bg1"/>
              </a:solidFill>
              <a:latin typeface="Arial" panose="020B0604020202020204" pitchFamily="34" charset="0"/>
              <a:cs typeface="Arial" panose="020B0604020202020204" pitchFamily="34" charset="0"/>
            </a:endParaRPr>
          </a:p>
          <a:p>
            <a:r>
              <a:rPr lang="en-IN" dirty="0">
                <a:solidFill>
                  <a:schemeClr val="bg1"/>
                </a:solidFill>
                <a:latin typeface="Arial" panose="020B0604020202020204" pitchFamily="34" charset="0"/>
                <a:cs typeface="Arial" panose="020B0604020202020204" pitchFamily="34" charset="0"/>
              </a:rPr>
              <a:t>(</a:t>
            </a:r>
            <a:r>
              <a:rPr lang="en-IN" dirty="0" err="1">
                <a:solidFill>
                  <a:schemeClr val="bg1"/>
                </a:solidFill>
                <a:latin typeface="Arial" panose="020B0604020202020204" pitchFamily="34" charset="0"/>
                <a:cs typeface="Arial" panose="020B0604020202020204" pitchFamily="34" charset="0"/>
              </a:rPr>
              <a:t>i</a:t>
            </a:r>
            <a:r>
              <a:rPr lang="en-IN" dirty="0">
                <a:solidFill>
                  <a:schemeClr val="bg1"/>
                </a:solidFill>
                <a:latin typeface="Arial" panose="020B0604020202020204" pitchFamily="34" charset="0"/>
                <a:cs typeface="Arial" panose="020B0604020202020204" pitchFamily="34" charset="0"/>
              </a:rPr>
              <a:t>) to do any of the acts specified in clause (a</a:t>
            </a:r>
            <a:r>
              <a:rPr lang="en-IN" dirty="0" smtClean="0">
                <a:solidFill>
                  <a:schemeClr val="bg1"/>
                </a:solidFill>
                <a:latin typeface="Arial" panose="020B0604020202020204" pitchFamily="34" charset="0"/>
                <a:cs typeface="Arial" panose="020B0604020202020204" pitchFamily="34" charset="0"/>
              </a:rPr>
              <a:t>)</a:t>
            </a:r>
          </a:p>
          <a:p>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ii) to sell or give on commercial rental or offer for sale or for commercial rental any copy of the computer programme: Provided that such commercial rental does not apply in respect of computer programmes where the programme itself is not the essential object of the rental. </a:t>
            </a:r>
            <a:endParaRPr lang="en-IN" b="1" dirty="0">
              <a:solidFill>
                <a:schemeClr val="bg1"/>
              </a:solidFill>
              <a:latin typeface="Arial" panose="020B0604020202020204" pitchFamily="34" charset="0"/>
              <a:cs typeface="Arial" panose="020B0604020202020204" pitchFamily="34" charset="0"/>
            </a:endParaRPr>
          </a:p>
        </p:txBody>
      </p:sp>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343" y="5652436"/>
            <a:ext cx="2092657" cy="120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60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Types of defamation</a:t>
            </a:r>
            <a:endParaRPr lang="en-IN" dirty="0">
              <a:solidFill>
                <a:schemeClr val="bg1"/>
              </a:solidFill>
            </a:endParaRPr>
          </a:p>
        </p:txBody>
      </p:sp>
      <p:sp>
        <p:nvSpPr>
          <p:cNvPr id="3" name="Content Placeholder 2"/>
          <p:cNvSpPr>
            <a:spLocks noGrp="1"/>
          </p:cNvSpPr>
          <p:nvPr>
            <p:ph idx="1"/>
          </p:nvPr>
        </p:nvSpPr>
        <p:spPr/>
        <p:txBody>
          <a:bodyPr/>
          <a:lstStyle/>
          <a:p>
            <a:pPr marL="355600" marR="5080" indent="-342900" algn="just">
              <a:lnSpc>
                <a:spcPct val="100000"/>
              </a:lnSpc>
              <a:spcBef>
                <a:spcPts val="430"/>
              </a:spcBef>
              <a:buFont typeface="Arial"/>
              <a:buChar char="•"/>
              <a:tabLst>
                <a:tab pos="355600" algn="l"/>
              </a:tabLst>
            </a:pPr>
            <a:r>
              <a:rPr lang="en-IN" dirty="0" smtClean="0">
                <a:solidFill>
                  <a:schemeClr val="bg1"/>
                </a:solidFill>
                <a:latin typeface="Carlito"/>
                <a:cs typeface="Carlito"/>
              </a:rPr>
              <a:t>Under </a:t>
            </a:r>
            <a:r>
              <a:rPr lang="en-IN" spc="-5" dirty="0" smtClean="0">
                <a:solidFill>
                  <a:schemeClr val="bg1"/>
                </a:solidFill>
                <a:latin typeface="Carlito"/>
                <a:cs typeface="Carlito"/>
              </a:rPr>
              <a:t>English </a:t>
            </a:r>
            <a:r>
              <a:rPr lang="en-IN" spc="-45" dirty="0" smtClean="0">
                <a:solidFill>
                  <a:schemeClr val="bg1"/>
                </a:solidFill>
                <a:latin typeface="Carlito"/>
                <a:cs typeface="Carlito"/>
              </a:rPr>
              <a:t>law, </a:t>
            </a:r>
            <a:r>
              <a:rPr lang="en-IN" spc="-5" dirty="0" smtClean="0">
                <a:solidFill>
                  <a:schemeClr val="bg1"/>
                </a:solidFill>
                <a:latin typeface="Carlito"/>
                <a:cs typeface="Carlito"/>
              </a:rPr>
              <a:t>it is of two </a:t>
            </a:r>
            <a:r>
              <a:rPr lang="en-IN" dirty="0" smtClean="0">
                <a:solidFill>
                  <a:schemeClr val="bg1"/>
                </a:solidFill>
                <a:latin typeface="Carlito"/>
                <a:cs typeface="Carlito"/>
              </a:rPr>
              <a:t>types</a:t>
            </a:r>
          </a:p>
          <a:p>
            <a:pPr marL="355600" marR="5080" indent="-342900" algn="just">
              <a:lnSpc>
                <a:spcPct val="100000"/>
              </a:lnSpc>
              <a:spcBef>
                <a:spcPts val="430"/>
              </a:spcBef>
              <a:buFont typeface="Arial"/>
              <a:buChar char="•"/>
              <a:tabLst>
                <a:tab pos="355600" algn="l"/>
              </a:tabLst>
            </a:pPr>
            <a:r>
              <a:rPr lang="en-IN" dirty="0" smtClean="0">
                <a:solidFill>
                  <a:schemeClr val="bg1"/>
                </a:solidFill>
                <a:latin typeface="Carlito"/>
                <a:cs typeface="Carlito"/>
              </a:rPr>
              <a:t>Libel and Slander</a:t>
            </a:r>
          </a:p>
          <a:p>
            <a:pPr marL="355600" marR="5080" indent="-342900" algn="just">
              <a:lnSpc>
                <a:spcPct val="100000"/>
              </a:lnSpc>
              <a:spcBef>
                <a:spcPts val="430"/>
              </a:spcBef>
              <a:buFont typeface="Arial"/>
              <a:buChar char="•"/>
              <a:tabLst>
                <a:tab pos="355600" algn="l"/>
              </a:tabLst>
            </a:pPr>
            <a:r>
              <a:rPr lang="en-IN" b="1" u="sng" spc="-5" dirty="0" smtClean="0">
                <a:solidFill>
                  <a:schemeClr val="bg1"/>
                </a:solidFill>
                <a:latin typeface="Carlito"/>
                <a:cs typeface="Carlito"/>
              </a:rPr>
              <a:t>Libel</a:t>
            </a:r>
            <a:r>
              <a:rPr lang="en-IN" spc="-5" dirty="0" smtClean="0">
                <a:solidFill>
                  <a:schemeClr val="bg1"/>
                </a:solidFill>
                <a:latin typeface="Carlito"/>
                <a:cs typeface="Carlito"/>
              </a:rPr>
              <a:t> is </a:t>
            </a:r>
            <a:r>
              <a:rPr lang="en-IN" dirty="0" smtClean="0">
                <a:solidFill>
                  <a:schemeClr val="bg1"/>
                </a:solidFill>
                <a:latin typeface="Carlito"/>
                <a:cs typeface="Carlito"/>
              </a:rPr>
              <a:t>a  </a:t>
            </a:r>
            <a:r>
              <a:rPr lang="en-IN" spc="-10" dirty="0" smtClean="0">
                <a:solidFill>
                  <a:schemeClr val="bg1"/>
                </a:solidFill>
                <a:latin typeface="Carlito"/>
                <a:cs typeface="Carlito"/>
              </a:rPr>
              <a:t>representation </a:t>
            </a:r>
            <a:r>
              <a:rPr lang="en-IN" dirty="0" smtClean="0">
                <a:solidFill>
                  <a:schemeClr val="bg1"/>
                </a:solidFill>
                <a:latin typeface="Carlito"/>
                <a:cs typeface="Carlito"/>
              </a:rPr>
              <a:t>made </a:t>
            </a:r>
            <a:r>
              <a:rPr lang="en-IN" spc="-5" dirty="0" smtClean="0">
                <a:solidFill>
                  <a:schemeClr val="bg1"/>
                </a:solidFill>
                <a:latin typeface="Carlito"/>
                <a:cs typeface="Carlito"/>
              </a:rPr>
              <a:t>in </a:t>
            </a:r>
            <a:r>
              <a:rPr lang="en-IN" dirty="0" smtClean="0">
                <a:solidFill>
                  <a:schemeClr val="bg1"/>
                </a:solidFill>
                <a:latin typeface="Carlito"/>
                <a:cs typeface="Carlito"/>
              </a:rPr>
              <a:t>a </a:t>
            </a:r>
            <a:r>
              <a:rPr lang="en-IN" spc="-5" dirty="0" smtClean="0">
                <a:solidFill>
                  <a:schemeClr val="bg1"/>
                </a:solidFill>
                <a:latin typeface="Carlito"/>
                <a:cs typeface="Carlito"/>
              </a:rPr>
              <a:t>permanent </a:t>
            </a:r>
            <a:r>
              <a:rPr lang="en-IN" spc="-15" dirty="0" smtClean="0">
                <a:solidFill>
                  <a:schemeClr val="bg1"/>
                </a:solidFill>
                <a:latin typeface="Carlito"/>
                <a:cs typeface="Carlito"/>
              </a:rPr>
              <a:t>form </a:t>
            </a:r>
            <a:r>
              <a:rPr lang="en-IN" dirty="0" smtClean="0">
                <a:solidFill>
                  <a:schemeClr val="bg1"/>
                </a:solidFill>
                <a:latin typeface="Carlito"/>
                <a:cs typeface="Carlito"/>
              </a:rPr>
              <a:t>which means </a:t>
            </a:r>
            <a:r>
              <a:rPr lang="en-IN" spc="-5" dirty="0" smtClean="0">
                <a:solidFill>
                  <a:schemeClr val="bg1"/>
                </a:solidFill>
                <a:latin typeface="Carlito"/>
                <a:cs typeface="Carlito"/>
              </a:rPr>
              <a:t>it must </a:t>
            </a:r>
            <a:r>
              <a:rPr lang="en-IN" dirty="0" smtClean="0">
                <a:solidFill>
                  <a:schemeClr val="bg1"/>
                </a:solidFill>
                <a:latin typeface="Carlito"/>
                <a:cs typeface="Carlito"/>
              </a:rPr>
              <a:t>be  </a:t>
            </a:r>
            <a:r>
              <a:rPr lang="en-IN" spc="-5" dirty="0" smtClean="0">
                <a:solidFill>
                  <a:schemeClr val="bg1"/>
                </a:solidFill>
                <a:latin typeface="Carlito"/>
                <a:cs typeface="Carlito"/>
              </a:rPr>
              <a:t>published whether </a:t>
            </a:r>
            <a:r>
              <a:rPr lang="en-IN" spc="-10" dirty="0" smtClean="0">
                <a:solidFill>
                  <a:schemeClr val="bg1"/>
                </a:solidFill>
                <a:latin typeface="Carlito"/>
                <a:cs typeface="Carlito"/>
              </a:rPr>
              <a:t>through </a:t>
            </a:r>
            <a:r>
              <a:rPr lang="en-IN" dirty="0" smtClean="0">
                <a:solidFill>
                  <a:schemeClr val="bg1"/>
                </a:solidFill>
                <a:latin typeface="Carlito"/>
                <a:cs typeface="Carlito"/>
              </a:rPr>
              <a:t>writing, </a:t>
            </a:r>
            <a:r>
              <a:rPr lang="en-IN" spc="-5" dirty="0" smtClean="0">
                <a:solidFill>
                  <a:schemeClr val="bg1"/>
                </a:solidFill>
                <a:latin typeface="Carlito"/>
                <a:cs typeface="Carlito"/>
              </a:rPr>
              <a:t>printing, picture, </a:t>
            </a:r>
            <a:r>
              <a:rPr lang="en-IN" spc="-15" dirty="0" smtClean="0">
                <a:solidFill>
                  <a:schemeClr val="bg1"/>
                </a:solidFill>
                <a:latin typeface="Carlito"/>
                <a:cs typeface="Carlito"/>
              </a:rPr>
              <a:t>statue etc. </a:t>
            </a:r>
          </a:p>
          <a:p>
            <a:pPr marL="355600" marR="5080" indent="-342900" algn="just">
              <a:lnSpc>
                <a:spcPct val="100000"/>
              </a:lnSpc>
              <a:spcBef>
                <a:spcPts val="430"/>
              </a:spcBef>
              <a:buFont typeface="Arial"/>
              <a:buChar char="•"/>
              <a:tabLst>
                <a:tab pos="355600" algn="l"/>
              </a:tabLst>
            </a:pPr>
            <a:r>
              <a:rPr lang="en-IN" b="1" u="sng" spc="-5" dirty="0" smtClean="0">
                <a:solidFill>
                  <a:schemeClr val="bg1"/>
                </a:solidFill>
                <a:latin typeface="Carlito"/>
                <a:cs typeface="Carlito"/>
              </a:rPr>
              <a:t>Slander</a:t>
            </a:r>
            <a:r>
              <a:rPr lang="en-IN" spc="35" dirty="0" smtClean="0">
                <a:solidFill>
                  <a:schemeClr val="bg1"/>
                </a:solidFill>
                <a:latin typeface="Carlito"/>
                <a:cs typeface="Carlito"/>
              </a:rPr>
              <a:t> </a:t>
            </a:r>
            <a:r>
              <a:rPr lang="en-IN" spc="-5" dirty="0" smtClean="0">
                <a:solidFill>
                  <a:schemeClr val="bg1"/>
                </a:solidFill>
                <a:latin typeface="Carlito"/>
                <a:cs typeface="Carlito"/>
              </a:rPr>
              <a:t>is</a:t>
            </a:r>
            <a:r>
              <a:rPr lang="en-IN" spc="40" dirty="0" smtClean="0">
                <a:solidFill>
                  <a:schemeClr val="bg1"/>
                </a:solidFill>
                <a:latin typeface="Carlito"/>
                <a:cs typeface="Carlito"/>
              </a:rPr>
              <a:t> </a:t>
            </a:r>
            <a:r>
              <a:rPr lang="en-IN" dirty="0" smtClean="0">
                <a:solidFill>
                  <a:schemeClr val="bg1"/>
                </a:solidFill>
                <a:latin typeface="Carlito"/>
                <a:cs typeface="Carlito"/>
              </a:rPr>
              <a:t>a</a:t>
            </a:r>
            <a:r>
              <a:rPr lang="en-IN" spc="35" dirty="0" smtClean="0">
                <a:solidFill>
                  <a:schemeClr val="bg1"/>
                </a:solidFill>
                <a:latin typeface="Carlito"/>
                <a:cs typeface="Carlito"/>
              </a:rPr>
              <a:t> </a:t>
            </a:r>
            <a:r>
              <a:rPr lang="en-IN" spc="-10" dirty="0" smtClean="0">
                <a:solidFill>
                  <a:schemeClr val="bg1"/>
                </a:solidFill>
                <a:latin typeface="Carlito"/>
                <a:cs typeface="Carlito"/>
              </a:rPr>
              <a:t>representation</a:t>
            </a:r>
            <a:r>
              <a:rPr lang="en-IN" spc="40" dirty="0" smtClean="0">
                <a:solidFill>
                  <a:schemeClr val="bg1"/>
                </a:solidFill>
                <a:latin typeface="Carlito"/>
                <a:cs typeface="Carlito"/>
              </a:rPr>
              <a:t> </a:t>
            </a:r>
            <a:r>
              <a:rPr lang="en-IN" dirty="0" smtClean="0">
                <a:solidFill>
                  <a:schemeClr val="bg1"/>
                </a:solidFill>
                <a:latin typeface="Carlito"/>
                <a:cs typeface="Carlito"/>
              </a:rPr>
              <a:t>made</a:t>
            </a:r>
            <a:r>
              <a:rPr lang="en-IN" spc="45" dirty="0" smtClean="0">
                <a:solidFill>
                  <a:schemeClr val="bg1"/>
                </a:solidFill>
                <a:latin typeface="Carlito"/>
                <a:cs typeface="Carlito"/>
              </a:rPr>
              <a:t> </a:t>
            </a:r>
            <a:r>
              <a:rPr lang="en-IN" spc="-5" dirty="0" smtClean="0">
                <a:solidFill>
                  <a:schemeClr val="bg1"/>
                </a:solidFill>
                <a:latin typeface="Carlito"/>
                <a:cs typeface="Carlito"/>
              </a:rPr>
              <a:t>in</a:t>
            </a:r>
            <a:r>
              <a:rPr lang="en-IN" spc="50" dirty="0" smtClean="0">
                <a:solidFill>
                  <a:schemeClr val="bg1"/>
                </a:solidFill>
                <a:latin typeface="Carlito"/>
                <a:cs typeface="Carlito"/>
              </a:rPr>
              <a:t> </a:t>
            </a:r>
            <a:r>
              <a:rPr lang="en-IN" spc="-10" dirty="0" smtClean="0">
                <a:solidFill>
                  <a:schemeClr val="bg1"/>
                </a:solidFill>
                <a:latin typeface="Carlito"/>
                <a:cs typeface="Carlito"/>
              </a:rPr>
              <a:t>oral</a:t>
            </a:r>
            <a:r>
              <a:rPr lang="en-IN" spc="35" dirty="0" smtClean="0">
                <a:solidFill>
                  <a:schemeClr val="bg1"/>
                </a:solidFill>
                <a:latin typeface="Carlito"/>
                <a:cs typeface="Carlito"/>
              </a:rPr>
              <a:t> </a:t>
            </a:r>
            <a:r>
              <a:rPr lang="en-IN" spc="-5" dirty="0" smtClean="0">
                <a:solidFill>
                  <a:schemeClr val="bg1"/>
                </a:solidFill>
                <a:latin typeface="Carlito"/>
                <a:cs typeface="Carlito"/>
              </a:rPr>
              <a:t>or</a:t>
            </a:r>
            <a:r>
              <a:rPr lang="en-IN" spc="35" dirty="0" smtClean="0">
                <a:solidFill>
                  <a:schemeClr val="bg1"/>
                </a:solidFill>
                <a:latin typeface="Carlito"/>
                <a:cs typeface="Carlito"/>
              </a:rPr>
              <a:t> </a:t>
            </a:r>
            <a:r>
              <a:rPr lang="en-IN" spc="-10" dirty="0" smtClean="0">
                <a:solidFill>
                  <a:schemeClr val="bg1"/>
                </a:solidFill>
                <a:latin typeface="Carlito"/>
                <a:cs typeface="Carlito"/>
              </a:rPr>
              <a:t>transit</a:t>
            </a:r>
            <a:r>
              <a:rPr lang="en-IN" spc="35" dirty="0" smtClean="0">
                <a:solidFill>
                  <a:schemeClr val="bg1"/>
                </a:solidFill>
                <a:latin typeface="Carlito"/>
                <a:cs typeface="Carlito"/>
              </a:rPr>
              <a:t> </a:t>
            </a:r>
            <a:r>
              <a:rPr lang="en-IN" spc="-15" dirty="0" smtClean="0">
                <a:solidFill>
                  <a:schemeClr val="bg1"/>
                </a:solidFill>
                <a:latin typeface="Carlito"/>
                <a:cs typeface="Carlito"/>
              </a:rPr>
              <a:t>form</a:t>
            </a:r>
            <a:r>
              <a:rPr lang="en-IN" spc="45" dirty="0" smtClean="0">
                <a:solidFill>
                  <a:schemeClr val="bg1"/>
                </a:solidFill>
                <a:latin typeface="Carlito"/>
                <a:cs typeface="Carlito"/>
              </a:rPr>
              <a:t> </a:t>
            </a:r>
            <a:r>
              <a:rPr lang="en-IN" spc="5" dirty="0" smtClean="0">
                <a:solidFill>
                  <a:schemeClr val="bg1"/>
                </a:solidFill>
                <a:latin typeface="Carlito"/>
                <a:cs typeface="Carlito"/>
              </a:rPr>
              <a:t>e.g. </a:t>
            </a:r>
            <a:r>
              <a:rPr lang="en-IN" spc="-5" dirty="0" smtClean="0">
                <a:solidFill>
                  <a:schemeClr val="bg1"/>
                </a:solidFill>
                <a:latin typeface="Carlito"/>
                <a:cs typeface="Carlito"/>
              </a:rPr>
              <a:t>by </a:t>
            </a:r>
            <a:r>
              <a:rPr lang="en-IN" spc="-15" dirty="0" smtClean="0">
                <a:solidFill>
                  <a:schemeClr val="bg1"/>
                </a:solidFill>
                <a:latin typeface="Carlito"/>
                <a:cs typeface="Carlito"/>
              </a:rPr>
              <a:t>spoken words </a:t>
            </a:r>
            <a:r>
              <a:rPr lang="en-IN" spc="-5" dirty="0" smtClean="0">
                <a:solidFill>
                  <a:schemeClr val="bg1"/>
                </a:solidFill>
                <a:latin typeface="Carlito"/>
                <a:cs typeface="Carlito"/>
              </a:rPr>
              <a:t>or</a:t>
            </a:r>
            <a:r>
              <a:rPr lang="en-IN" spc="35" dirty="0" smtClean="0">
                <a:solidFill>
                  <a:schemeClr val="bg1"/>
                </a:solidFill>
                <a:latin typeface="Carlito"/>
                <a:cs typeface="Carlito"/>
              </a:rPr>
              <a:t> </a:t>
            </a:r>
            <a:r>
              <a:rPr lang="en-IN" spc="-10" dirty="0" smtClean="0">
                <a:solidFill>
                  <a:schemeClr val="bg1"/>
                </a:solidFill>
                <a:latin typeface="Carlito"/>
                <a:cs typeface="Carlito"/>
              </a:rPr>
              <a:t>gestures.</a:t>
            </a:r>
            <a:endParaRPr lang="en-IN" dirty="0" smtClean="0">
              <a:solidFill>
                <a:schemeClr val="bg1"/>
              </a:solidFill>
              <a:latin typeface="Carlito"/>
              <a:cs typeface="Carlito"/>
            </a:endParaRPr>
          </a:p>
          <a:p>
            <a:endParaRPr lang="en-IN" dirty="0"/>
          </a:p>
        </p:txBody>
      </p:sp>
    </p:spTree>
    <p:extLst>
      <p:ext uri="{BB962C8B-B14F-4D97-AF65-F5344CB8AC3E}">
        <p14:creationId xmlns:p14="http://schemas.microsoft.com/office/powerpoint/2010/main" val="1405044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IN" b="1" dirty="0">
                <a:solidFill>
                  <a:schemeClr val="bg1"/>
                </a:solidFill>
                <a:latin typeface="Arial" panose="020B0604020202020204" pitchFamily="34" charset="0"/>
                <a:cs typeface="Arial" panose="020B0604020202020204" pitchFamily="34" charset="0"/>
              </a:rPr>
              <a:t>(c) in the case of an artistic </a:t>
            </a:r>
            <a:r>
              <a:rPr lang="en-IN" b="1" dirty="0" smtClean="0">
                <a:solidFill>
                  <a:schemeClr val="bg1"/>
                </a:solidFill>
                <a:latin typeface="Arial" panose="020B0604020202020204" pitchFamily="34" charset="0"/>
                <a:cs typeface="Arial" panose="020B0604020202020204" pitchFamily="34" charset="0"/>
              </a:rPr>
              <a:t>work</a:t>
            </a:r>
            <a:endParaRPr lang="en-IN" b="1" dirty="0">
              <a:solidFill>
                <a:schemeClr val="bg1"/>
              </a:solidFill>
              <a:latin typeface="Arial" panose="020B0604020202020204" pitchFamily="34" charset="0"/>
              <a:cs typeface="Arial" panose="020B0604020202020204" pitchFamily="34" charset="0"/>
            </a:endParaRPr>
          </a:p>
          <a:p>
            <a:pPr marL="0" indent="0">
              <a:buNone/>
            </a:pPr>
            <a:r>
              <a:rPr lang="en-IN" dirty="0" smtClean="0">
                <a:solidFill>
                  <a:schemeClr val="bg1"/>
                </a:solidFill>
                <a:latin typeface="Arial" panose="020B0604020202020204" pitchFamily="34" charset="0"/>
                <a:cs typeface="Arial" panose="020B0604020202020204" pitchFamily="34" charset="0"/>
              </a:rPr>
              <a:t>(</a:t>
            </a:r>
            <a:r>
              <a:rPr lang="en-IN" dirty="0" err="1">
                <a:solidFill>
                  <a:schemeClr val="bg1"/>
                </a:solidFill>
                <a:latin typeface="Arial" panose="020B0604020202020204" pitchFamily="34" charset="0"/>
                <a:cs typeface="Arial" panose="020B0604020202020204" pitchFamily="34" charset="0"/>
              </a:rPr>
              <a:t>i</a:t>
            </a:r>
            <a:r>
              <a:rPr lang="en-IN" dirty="0">
                <a:solidFill>
                  <a:schemeClr val="bg1"/>
                </a:solidFill>
                <a:latin typeface="Arial" panose="020B0604020202020204" pitchFamily="34" charset="0"/>
                <a:cs typeface="Arial" panose="020B0604020202020204" pitchFamily="34" charset="0"/>
              </a:rPr>
              <a:t>) to reproduce the work in any material form including depiction in three dimensions of a two dimensional work or in two dimensions of a three dimensional </a:t>
            </a:r>
            <a:r>
              <a:rPr lang="en-IN" dirty="0" smtClean="0">
                <a:solidFill>
                  <a:schemeClr val="bg1"/>
                </a:solidFill>
                <a:latin typeface="Arial" panose="020B0604020202020204" pitchFamily="34" charset="0"/>
                <a:cs typeface="Arial" panose="020B0604020202020204" pitchFamily="34" charset="0"/>
              </a:rPr>
              <a:t>work</a:t>
            </a:r>
          </a:p>
          <a:p>
            <a:pPr marL="0" indent="0">
              <a:buNone/>
            </a:pPr>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ii) to communicate the work to the </a:t>
            </a:r>
            <a:r>
              <a:rPr lang="en-IN" dirty="0" smtClean="0">
                <a:solidFill>
                  <a:schemeClr val="bg1"/>
                </a:solidFill>
                <a:latin typeface="Arial" panose="020B0604020202020204" pitchFamily="34" charset="0"/>
                <a:cs typeface="Arial" panose="020B0604020202020204" pitchFamily="34" charset="0"/>
              </a:rPr>
              <a:t>public</a:t>
            </a:r>
          </a:p>
          <a:p>
            <a:pPr marL="0" indent="0">
              <a:buNone/>
            </a:pPr>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iii) to issue copies of the work to the public not being copies already in </a:t>
            </a:r>
            <a:r>
              <a:rPr lang="en-IN" dirty="0" smtClean="0">
                <a:solidFill>
                  <a:schemeClr val="bg1"/>
                </a:solidFill>
                <a:latin typeface="Arial" panose="020B0604020202020204" pitchFamily="34" charset="0"/>
                <a:cs typeface="Arial" panose="020B0604020202020204" pitchFamily="34" charset="0"/>
              </a:rPr>
              <a:t>circulation</a:t>
            </a:r>
          </a:p>
          <a:p>
            <a:pPr marL="0" indent="0">
              <a:buNone/>
            </a:pPr>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iv) to include the work in any cinematograph </a:t>
            </a:r>
            <a:r>
              <a:rPr lang="en-IN" dirty="0" smtClean="0">
                <a:solidFill>
                  <a:schemeClr val="bg1"/>
                </a:solidFill>
                <a:latin typeface="Arial" panose="020B0604020202020204" pitchFamily="34" charset="0"/>
                <a:cs typeface="Arial" panose="020B0604020202020204" pitchFamily="34" charset="0"/>
              </a:rPr>
              <a:t>film</a:t>
            </a:r>
          </a:p>
          <a:p>
            <a:pPr marL="0" indent="0">
              <a:buNone/>
            </a:pPr>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v) to make any adaptation of the </a:t>
            </a:r>
            <a:r>
              <a:rPr lang="en-IN" dirty="0" smtClean="0">
                <a:solidFill>
                  <a:schemeClr val="bg1"/>
                </a:solidFill>
                <a:latin typeface="Arial" panose="020B0604020202020204" pitchFamily="34" charset="0"/>
                <a:cs typeface="Arial" panose="020B0604020202020204" pitchFamily="34" charset="0"/>
              </a:rPr>
              <a:t>work</a:t>
            </a:r>
          </a:p>
          <a:p>
            <a:pPr marL="0" indent="0">
              <a:buNone/>
            </a:pPr>
            <a:r>
              <a:rPr lang="en-IN" dirty="0" smtClean="0">
                <a:solidFill>
                  <a:schemeClr val="bg1"/>
                </a:solidFill>
                <a:latin typeface="Arial" panose="020B0604020202020204" pitchFamily="34" charset="0"/>
                <a:cs typeface="Arial" panose="020B0604020202020204" pitchFamily="34" charset="0"/>
              </a:rPr>
              <a:t>(</a:t>
            </a:r>
            <a:r>
              <a:rPr lang="en-IN" dirty="0">
                <a:solidFill>
                  <a:schemeClr val="bg1"/>
                </a:solidFill>
                <a:latin typeface="Arial" panose="020B0604020202020204" pitchFamily="34" charset="0"/>
                <a:cs typeface="Arial" panose="020B0604020202020204" pitchFamily="34" charset="0"/>
              </a:rPr>
              <a:t>vi) to do in relation to an adaptation of the work any of the acts specified in relation to the work in sub-clauses (</a:t>
            </a:r>
            <a:r>
              <a:rPr lang="en-IN" dirty="0" err="1">
                <a:solidFill>
                  <a:schemeClr val="bg1"/>
                </a:solidFill>
                <a:latin typeface="Arial" panose="020B0604020202020204" pitchFamily="34" charset="0"/>
                <a:cs typeface="Arial" panose="020B0604020202020204" pitchFamily="34" charset="0"/>
              </a:rPr>
              <a:t>i</a:t>
            </a:r>
            <a:r>
              <a:rPr lang="en-IN" dirty="0">
                <a:solidFill>
                  <a:schemeClr val="bg1"/>
                </a:solidFill>
                <a:latin typeface="Arial" panose="020B0604020202020204" pitchFamily="34" charset="0"/>
                <a:cs typeface="Arial" panose="020B0604020202020204" pitchFamily="34" charset="0"/>
              </a:rPr>
              <a:t>) to (iv);</a:t>
            </a:r>
          </a:p>
        </p:txBody>
      </p:sp>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865" y="5718412"/>
            <a:ext cx="1978135" cy="113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5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solidFill>
                <a:schemeClr val="bg1"/>
              </a:solidFill>
            </a:endParaRPr>
          </a:p>
        </p:txBody>
      </p:sp>
      <p:sp>
        <p:nvSpPr>
          <p:cNvPr id="3" name="Content Placeholder 2"/>
          <p:cNvSpPr>
            <a:spLocks noGrp="1"/>
          </p:cNvSpPr>
          <p:nvPr>
            <p:ph idx="1"/>
          </p:nvPr>
        </p:nvSpPr>
        <p:spPr/>
        <p:txBody>
          <a:bodyPr/>
          <a:lstStyle/>
          <a:p>
            <a:pPr marL="0" indent="0">
              <a:buNone/>
            </a:pPr>
            <a:r>
              <a:rPr lang="en-IN" b="1" dirty="0">
                <a:solidFill>
                  <a:schemeClr val="bg1"/>
                </a:solidFill>
                <a:latin typeface="Arial" panose="020B0604020202020204" pitchFamily="34" charset="0"/>
                <a:cs typeface="Arial" panose="020B0604020202020204" pitchFamily="34" charset="0"/>
              </a:rPr>
              <a:t>(d) In the case of cinematograph </a:t>
            </a:r>
            <a:r>
              <a:rPr lang="en-IN" b="1" dirty="0" smtClean="0">
                <a:solidFill>
                  <a:schemeClr val="bg1"/>
                </a:solidFill>
                <a:latin typeface="Arial" panose="020B0604020202020204" pitchFamily="34" charset="0"/>
                <a:cs typeface="Arial" panose="020B0604020202020204" pitchFamily="34" charset="0"/>
              </a:rPr>
              <a:t>film</a:t>
            </a:r>
          </a:p>
          <a:p>
            <a:pPr marL="0" indent="0">
              <a:buNone/>
            </a:pPr>
            <a:r>
              <a:rPr lang="en-IN" dirty="0" smtClean="0">
                <a:solidFill>
                  <a:schemeClr val="bg1"/>
                </a:solidFill>
                <a:latin typeface="Arial" panose="020B0604020202020204" pitchFamily="34" charset="0"/>
                <a:cs typeface="Arial" panose="020B0604020202020204" pitchFamily="34" charset="0"/>
              </a:rPr>
              <a:t>(</a:t>
            </a:r>
            <a:r>
              <a:rPr lang="en-IN" dirty="0" err="1">
                <a:solidFill>
                  <a:schemeClr val="bg1"/>
                </a:solidFill>
                <a:latin typeface="Arial" panose="020B0604020202020204" pitchFamily="34" charset="0"/>
                <a:cs typeface="Arial" panose="020B0604020202020204" pitchFamily="34" charset="0"/>
              </a:rPr>
              <a:t>i</a:t>
            </a:r>
            <a:r>
              <a:rPr lang="en-IN" dirty="0">
                <a:solidFill>
                  <a:schemeClr val="bg1"/>
                </a:solidFill>
                <a:latin typeface="Arial" panose="020B0604020202020204" pitchFamily="34" charset="0"/>
                <a:cs typeface="Arial" panose="020B0604020202020204" pitchFamily="34" charset="0"/>
              </a:rPr>
              <a:t>) to make a copy of the film, including a photograph of any image forming part </a:t>
            </a:r>
            <a:r>
              <a:rPr lang="en-IN" dirty="0" smtClean="0">
                <a:solidFill>
                  <a:schemeClr val="bg1"/>
                </a:solidFill>
                <a:latin typeface="Arial" panose="020B0604020202020204" pitchFamily="34" charset="0"/>
                <a:cs typeface="Arial" panose="020B0604020202020204" pitchFamily="34" charset="0"/>
              </a:rPr>
              <a:t>thereof</a:t>
            </a:r>
          </a:p>
          <a:p>
            <a:pPr marL="0" indent="0">
              <a:buNone/>
            </a:pPr>
            <a:r>
              <a:rPr lang="en-IN" dirty="0" smtClean="0">
                <a:solidFill>
                  <a:schemeClr val="bg1"/>
                </a:solidFill>
                <a:latin typeface="Arial" panose="020B0604020202020204" pitchFamily="34" charset="0"/>
                <a:cs typeface="Arial" panose="020B0604020202020204" pitchFamily="34" charset="0"/>
              </a:rPr>
              <a:t>(ii</a:t>
            </a:r>
            <a:r>
              <a:rPr lang="en-IN" dirty="0">
                <a:solidFill>
                  <a:schemeClr val="bg1"/>
                </a:solidFill>
                <a:latin typeface="Arial" panose="020B0604020202020204" pitchFamily="34" charset="0"/>
                <a:cs typeface="Arial" panose="020B0604020202020204" pitchFamily="34" charset="0"/>
              </a:rPr>
              <a:t>) to sell or give on hire, or offer for sale or hire, any copy of the film, regardless of whether such copy has been sold or given on hire on earlier </a:t>
            </a:r>
            <a:r>
              <a:rPr lang="en-IN" dirty="0" smtClean="0">
                <a:solidFill>
                  <a:schemeClr val="bg1"/>
                </a:solidFill>
                <a:latin typeface="Arial" panose="020B0604020202020204" pitchFamily="34" charset="0"/>
                <a:cs typeface="Arial" panose="020B0604020202020204" pitchFamily="34" charset="0"/>
              </a:rPr>
              <a:t>occasions</a:t>
            </a:r>
          </a:p>
          <a:p>
            <a:pPr marL="0" indent="0">
              <a:buNone/>
            </a:pPr>
            <a:r>
              <a:rPr lang="en-IN" dirty="0" smtClean="0">
                <a:solidFill>
                  <a:schemeClr val="bg1"/>
                </a:solidFill>
                <a:latin typeface="Arial" panose="020B0604020202020204" pitchFamily="34" charset="0"/>
                <a:cs typeface="Arial" panose="020B0604020202020204" pitchFamily="34" charset="0"/>
              </a:rPr>
              <a:t>(iii</a:t>
            </a:r>
            <a:r>
              <a:rPr lang="en-IN" dirty="0">
                <a:solidFill>
                  <a:schemeClr val="bg1"/>
                </a:solidFill>
                <a:latin typeface="Arial" panose="020B0604020202020204" pitchFamily="34" charset="0"/>
                <a:cs typeface="Arial" panose="020B0604020202020204" pitchFamily="34" charset="0"/>
              </a:rPr>
              <a:t>) to communicate the film to the </a:t>
            </a:r>
            <a:r>
              <a:rPr lang="en-IN" dirty="0" smtClean="0">
                <a:solidFill>
                  <a:schemeClr val="bg1"/>
                </a:solidFill>
                <a:latin typeface="Arial" panose="020B0604020202020204" pitchFamily="34" charset="0"/>
                <a:cs typeface="Arial" panose="020B0604020202020204" pitchFamily="34" charset="0"/>
              </a:rPr>
              <a:t>public</a:t>
            </a:r>
            <a:endParaRPr lang="en-IN" dirty="0">
              <a:solidFill>
                <a:schemeClr val="bg1"/>
              </a:solidFill>
              <a:latin typeface="Arial" panose="020B0604020202020204" pitchFamily="34" charset="0"/>
              <a:cs typeface="Arial" panose="020B0604020202020204" pitchFamily="34" charset="0"/>
            </a:endParaRPr>
          </a:p>
        </p:txBody>
      </p:sp>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633" y="5225143"/>
            <a:ext cx="2834367" cy="163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23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solidFill>
                <a:schemeClr val="bg1"/>
              </a:solidFill>
            </a:endParaRPr>
          </a:p>
        </p:txBody>
      </p:sp>
      <p:sp>
        <p:nvSpPr>
          <p:cNvPr id="3" name="Content Placeholder 2"/>
          <p:cNvSpPr>
            <a:spLocks noGrp="1"/>
          </p:cNvSpPr>
          <p:nvPr>
            <p:ph idx="1"/>
          </p:nvPr>
        </p:nvSpPr>
        <p:spPr/>
        <p:txBody>
          <a:bodyPr/>
          <a:lstStyle/>
          <a:p>
            <a:pPr marL="0" indent="0">
              <a:buNone/>
            </a:pPr>
            <a:r>
              <a:rPr lang="en-IN" b="1" dirty="0">
                <a:solidFill>
                  <a:schemeClr val="bg1"/>
                </a:solidFill>
                <a:latin typeface="Arial" panose="020B0604020202020204" pitchFamily="34" charset="0"/>
                <a:cs typeface="Arial" panose="020B0604020202020204" pitchFamily="34" charset="0"/>
              </a:rPr>
              <a:t>(e) In the case of sound </a:t>
            </a:r>
            <a:r>
              <a:rPr lang="en-IN" b="1" dirty="0" smtClean="0">
                <a:solidFill>
                  <a:schemeClr val="bg1"/>
                </a:solidFill>
                <a:latin typeface="Arial" panose="020B0604020202020204" pitchFamily="34" charset="0"/>
                <a:cs typeface="Arial" panose="020B0604020202020204" pitchFamily="34" charset="0"/>
              </a:rPr>
              <a:t>recording</a:t>
            </a:r>
            <a:endParaRPr lang="en-IN" b="1" dirty="0">
              <a:solidFill>
                <a:schemeClr val="bg1"/>
              </a:solidFill>
              <a:latin typeface="Arial" panose="020B0604020202020204" pitchFamily="34" charset="0"/>
              <a:cs typeface="Arial" panose="020B0604020202020204" pitchFamily="34" charset="0"/>
            </a:endParaRPr>
          </a:p>
          <a:p>
            <a:pPr marL="0" indent="0">
              <a:buNone/>
            </a:pPr>
            <a:r>
              <a:rPr lang="en-IN" dirty="0" smtClean="0">
                <a:solidFill>
                  <a:schemeClr val="bg1"/>
                </a:solidFill>
                <a:latin typeface="Arial" panose="020B0604020202020204" pitchFamily="34" charset="0"/>
                <a:cs typeface="Arial" panose="020B0604020202020204" pitchFamily="34" charset="0"/>
              </a:rPr>
              <a:t>(</a:t>
            </a:r>
            <a:r>
              <a:rPr lang="en-IN" dirty="0" err="1" smtClean="0">
                <a:solidFill>
                  <a:schemeClr val="bg1"/>
                </a:solidFill>
                <a:latin typeface="Arial" panose="020B0604020202020204" pitchFamily="34" charset="0"/>
                <a:cs typeface="Arial" panose="020B0604020202020204" pitchFamily="34" charset="0"/>
              </a:rPr>
              <a:t>i</a:t>
            </a:r>
            <a:r>
              <a:rPr lang="en-IN" dirty="0">
                <a:solidFill>
                  <a:schemeClr val="bg1"/>
                </a:solidFill>
                <a:latin typeface="Arial" panose="020B0604020202020204" pitchFamily="34" charset="0"/>
                <a:cs typeface="Arial" panose="020B0604020202020204" pitchFamily="34" charset="0"/>
              </a:rPr>
              <a:t>) to make any other sound recording embodying </a:t>
            </a:r>
            <a:r>
              <a:rPr lang="en-IN" dirty="0" smtClean="0">
                <a:solidFill>
                  <a:schemeClr val="bg1"/>
                </a:solidFill>
                <a:latin typeface="Arial" panose="020B0604020202020204" pitchFamily="34" charset="0"/>
                <a:cs typeface="Arial" panose="020B0604020202020204" pitchFamily="34" charset="0"/>
              </a:rPr>
              <a:t>it</a:t>
            </a:r>
            <a:endParaRPr lang="en-IN" dirty="0">
              <a:solidFill>
                <a:schemeClr val="bg1"/>
              </a:solidFill>
              <a:latin typeface="Arial" panose="020B0604020202020204" pitchFamily="34" charset="0"/>
              <a:cs typeface="Arial" panose="020B0604020202020204" pitchFamily="34" charset="0"/>
            </a:endParaRPr>
          </a:p>
          <a:p>
            <a:pPr marL="0" indent="0">
              <a:buNone/>
            </a:pPr>
            <a:r>
              <a:rPr lang="en-IN" dirty="0" smtClean="0">
                <a:solidFill>
                  <a:schemeClr val="bg1"/>
                </a:solidFill>
                <a:latin typeface="Arial" panose="020B0604020202020204" pitchFamily="34" charset="0"/>
                <a:cs typeface="Arial" panose="020B0604020202020204" pitchFamily="34" charset="0"/>
              </a:rPr>
              <a:t>(ii</a:t>
            </a:r>
            <a:r>
              <a:rPr lang="en-IN" dirty="0">
                <a:solidFill>
                  <a:schemeClr val="bg1"/>
                </a:solidFill>
                <a:latin typeface="Arial" panose="020B0604020202020204" pitchFamily="34" charset="0"/>
                <a:cs typeface="Arial" panose="020B0604020202020204" pitchFamily="34" charset="0"/>
              </a:rPr>
              <a:t>) to sell or give on hire, or offer for sale or hire, any copy of the sound recording regardless of whether such copy has been sold or given on hire on earlier </a:t>
            </a:r>
            <a:r>
              <a:rPr lang="en-IN" dirty="0" smtClean="0">
                <a:solidFill>
                  <a:schemeClr val="bg1"/>
                </a:solidFill>
                <a:latin typeface="Arial" panose="020B0604020202020204" pitchFamily="34" charset="0"/>
                <a:cs typeface="Arial" panose="020B0604020202020204" pitchFamily="34" charset="0"/>
              </a:rPr>
              <a:t>occasions</a:t>
            </a:r>
          </a:p>
          <a:p>
            <a:pPr marL="0" indent="0">
              <a:buNone/>
            </a:pPr>
            <a:r>
              <a:rPr lang="en-IN" dirty="0" smtClean="0">
                <a:solidFill>
                  <a:schemeClr val="bg1"/>
                </a:solidFill>
                <a:latin typeface="Arial" panose="020B0604020202020204" pitchFamily="34" charset="0"/>
                <a:cs typeface="Arial" panose="020B0604020202020204" pitchFamily="34" charset="0"/>
              </a:rPr>
              <a:t>(iii</a:t>
            </a:r>
            <a:r>
              <a:rPr lang="en-IN" dirty="0">
                <a:solidFill>
                  <a:schemeClr val="bg1"/>
                </a:solidFill>
                <a:latin typeface="Arial" panose="020B0604020202020204" pitchFamily="34" charset="0"/>
                <a:cs typeface="Arial" panose="020B0604020202020204" pitchFamily="34" charset="0"/>
              </a:rPr>
              <a:t>) to communicate the sound recording to the public. </a:t>
            </a:r>
          </a:p>
        </p:txBody>
      </p:sp>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633" y="5225143"/>
            <a:ext cx="2834367" cy="163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18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bg1"/>
                </a:solidFill>
              </a:rPr>
              <a:t>Classes of works for which copyright protection is available</a:t>
            </a:r>
          </a:p>
        </p:txBody>
      </p:sp>
      <p:sp>
        <p:nvSpPr>
          <p:cNvPr id="3" name="Content Placeholder 2"/>
          <p:cNvSpPr>
            <a:spLocks noGrp="1"/>
          </p:cNvSpPr>
          <p:nvPr>
            <p:ph idx="1"/>
          </p:nvPr>
        </p:nvSpPr>
        <p:spPr/>
        <p:txBody>
          <a:bodyPr/>
          <a:lstStyle/>
          <a:p>
            <a:pPr marL="0" indent="0">
              <a:buNone/>
            </a:pPr>
            <a:r>
              <a:rPr lang="en-IN" dirty="0">
                <a:solidFill>
                  <a:schemeClr val="bg1"/>
                </a:solidFill>
              </a:rPr>
              <a:t>1. Original Literary Work </a:t>
            </a:r>
            <a:endParaRPr lang="en-IN" dirty="0" smtClean="0">
              <a:solidFill>
                <a:schemeClr val="bg1"/>
              </a:solidFill>
            </a:endParaRPr>
          </a:p>
          <a:p>
            <a:pPr marL="0" indent="0">
              <a:buNone/>
            </a:pPr>
            <a:r>
              <a:rPr lang="en-IN" dirty="0" smtClean="0">
                <a:solidFill>
                  <a:schemeClr val="bg1"/>
                </a:solidFill>
              </a:rPr>
              <a:t>2</a:t>
            </a:r>
            <a:r>
              <a:rPr lang="en-IN" dirty="0">
                <a:solidFill>
                  <a:schemeClr val="bg1"/>
                </a:solidFill>
              </a:rPr>
              <a:t>. Original Dramatic </a:t>
            </a:r>
            <a:r>
              <a:rPr lang="en-IN" dirty="0" smtClean="0">
                <a:solidFill>
                  <a:schemeClr val="bg1"/>
                </a:solidFill>
              </a:rPr>
              <a:t>Work</a:t>
            </a:r>
          </a:p>
          <a:p>
            <a:pPr marL="0" indent="0">
              <a:buNone/>
            </a:pPr>
            <a:r>
              <a:rPr lang="en-IN" dirty="0" smtClean="0">
                <a:solidFill>
                  <a:schemeClr val="bg1"/>
                </a:solidFill>
              </a:rPr>
              <a:t>3</a:t>
            </a:r>
            <a:r>
              <a:rPr lang="en-IN" dirty="0">
                <a:solidFill>
                  <a:schemeClr val="bg1"/>
                </a:solidFill>
              </a:rPr>
              <a:t>. Original Musical Work </a:t>
            </a:r>
            <a:endParaRPr lang="en-IN" dirty="0" smtClean="0">
              <a:solidFill>
                <a:schemeClr val="bg1"/>
              </a:solidFill>
            </a:endParaRPr>
          </a:p>
          <a:p>
            <a:pPr marL="0" indent="0">
              <a:buNone/>
            </a:pPr>
            <a:r>
              <a:rPr lang="en-IN" dirty="0" smtClean="0">
                <a:solidFill>
                  <a:schemeClr val="bg1"/>
                </a:solidFill>
              </a:rPr>
              <a:t>4</a:t>
            </a:r>
            <a:r>
              <a:rPr lang="en-IN" dirty="0">
                <a:solidFill>
                  <a:schemeClr val="bg1"/>
                </a:solidFill>
              </a:rPr>
              <a:t>. Original Artistic Work </a:t>
            </a:r>
            <a:endParaRPr lang="en-IN" dirty="0" smtClean="0">
              <a:solidFill>
                <a:schemeClr val="bg1"/>
              </a:solidFill>
            </a:endParaRPr>
          </a:p>
          <a:p>
            <a:pPr marL="0" indent="0">
              <a:buNone/>
            </a:pPr>
            <a:r>
              <a:rPr lang="en-IN" dirty="0" smtClean="0">
                <a:solidFill>
                  <a:schemeClr val="bg1"/>
                </a:solidFill>
              </a:rPr>
              <a:t>5</a:t>
            </a:r>
            <a:r>
              <a:rPr lang="en-IN" dirty="0">
                <a:solidFill>
                  <a:schemeClr val="bg1"/>
                </a:solidFill>
              </a:rPr>
              <a:t>. Cinematograph </a:t>
            </a:r>
            <a:r>
              <a:rPr lang="en-IN" dirty="0" smtClean="0">
                <a:solidFill>
                  <a:schemeClr val="bg1"/>
                </a:solidFill>
              </a:rPr>
              <a:t>Films</a:t>
            </a:r>
          </a:p>
          <a:p>
            <a:pPr marL="0" indent="0">
              <a:buNone/>
            </a:pPr>
            <a:r>
              <a:rPr lang="en-IN" dirty="0" smtClean="0">
                <a:solidFill>
                  <a:schemeClr val="bg1"/>
                </a:solidFill>
              </a:rPr>
              <a:t>6</a:t>
            </a:r>
            <a:r>
              <a:rPr lang="en-IN" dirty="0">
                <a:solidFill>
                  <a:schemeClr val="bg1"/>
                </a:solidFill>
              </a:rPr>
              <a:t>. Sound recording </a:t>
            </a:r>
            <a:endParaRPr lang="en-IN" dirty="0" smtClean="0">
              <a:solidFill>
                <a:schemeClr val="bg1"/>
              </a:solidFill>
            </a:endParaRPr>
          </a:p>
          <a:p>
            <a:pPr marL="0" indent="0">
              <a:buNone/>
            </a:pPr>
            <a:r>
              <a:rPr lang="en-IN" dirty="0" smtClean="0">
                <a:solidFill>
                  <a:schemeClr val="bg1"/>
                </a:solidFill>
              </a:rPr>
              <a:t>7</a:t>
            </a:r>
            <a:r>
              <a:rPr lang="en-IN" dirty="0">
                <a:solidFill>
                  <a:schemeClr val="bg1"/>
                </a:solidFill>
              </a:rPr>
              <a:t>. Computer Programme</a:t>
            </a:r>
          </a:p>
        </p:txBody>
      </p:sp>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633" y="5225143"/>
            <a:ext cx="2834367" cy="163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42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5003" y="5793959"/>
            <a:ext cx="1846997" cy="1064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dirty="0" smtClean="0">
                <a:solidFill>
                  <a:schemeClr val="bg1"/>
                </a:solidFill>
              </a:rPr>
              <a:t>Ownership of copyright</a:t>
            </a:r>
            <a:endParaRPr lang="en-IN"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IN" dirty="0">
                <a:solidFill>
                  <a:schemeClr val="bg1"/>
                </a:solidFill>
                <a:latin typeface="Arial" panose="020B0604020202020204" pitchFamily="34" charset="0"/>
                <a:cs typeface="Arial" panose="020B0604020202020204" pitchFamily="34" charset="0"/>
              </a:rPr>
              <a:t>The author of the work will be the first owner of the </a:t>
            </a:r>
            <a:r>
              <a:rPr lang="en-IN" dirty="0" smtClean="0">
                <a:solidFill>
                  <a:schemeClr val="bg1"/>
                </a:solidFill>
                <a:latin typeface="Arial" panose="020B0604020202020204" pitchFamily="34" charset="0"/>
                <a:cs typeface="Arial" panose="020B0604020202020204" pitchFamily="34" charset="0"/>
              </a:rPr>
              <a:t>copyright except </a:t>
            </a:r>
            <a:r>
              <a:rPr lang="en-IN" dirty="0">
                <a:solidFill>
                  <a:schemeClr val="bg1"/>
                </a:solidFill>
                <a:latin typeface="Arial" panose="020B0604020202020204" pitchFamily="34" charset="0"/>
                <a:cs typeface="Arial" panose="020B0604020202020204" pitchFamily="34" charset="0"/>
              </a:rPr>
              <a:t>in the </a:t>
            </a:r>
            <a:r>
              <a:rPr lang="en-IN" dirty="0" smtClean="0">
                <a:solidFill>
                  <a:schemeClr val="bg1"/>
                </a:solidFill>
                <a:latin typeface="Arial" panose="020B0604020202020204" pitchFamily="34" charset="0"/>
                <a:cs typeface="Arial" panose="020B0604020202020204" pitchFamily="34" charset="0"/>
              </a:rPr>
              <a:t>following instances</a:t>
            </a:r>
            <a:r>
              <a:rPr lang="en-IN" dirty="0">
                <a:solidFill>
                  <a:schemeClr val="bg1"/>
                </a:solidFill>
                <a:latin typeface="Arial" panose="020B0604020202020204" pitchFamily="34" charset="0"/>
                <a:cs typeface="Arial" panose="020B0604020202020204" pitchFamily="34" charset="0"/>
              </a:rPr>
              <a:t>: </a:t>
            </a:r>
            <a:endParaRPr lang="en-IN" dirty="0" smtClean="0">
              <a:solidFill>
                <a:schemeClr val="bg1"/>
              </a:solidFill>
              <a:latin typeface="Arial" panose="020B0604020202020204" pitchFamily="34" charset="0"/>
              <a:cs typeface="Arial" panose="020B0604020202020204" pitchFamily="34" charset="0"/>
            </a:endParaRPr>
          </a:p>
          <a:p>
            <a:pPr marL="0" indent="0">
              <a:buNone/>
            </a:pPr>
            <a:r>
              <a:rPr lang="en-IN" dirty="0" err="1">
                <a:solidFill>
                  <a:schemeClr val="bg1"/>
                </a:solidFill>
                <a:latin typeface="Arial" panose="020B0604020202020204" pitchFamily="34" charset="0"/>
                <a:cs typeface="Arial" panose="020B0604020202020204" pitchFamily="34" charset="0"/>
              </a:rPr>
              <a:t>i</a:t>
            </a:r>
            <a:r>
              <a:rPr lang="en-IN" dirty="0">
                <a:solidFill>
                  <a:schemeClr val="bg1"/>
                </a:solidFill>
                <a:latin typeface="Arial" panose="020B0604020202020204" pitchFamily="34" charset="0"/>
                <a:cs typeface="Arial" panose="020B0604020202020204" pitchFamily="34" charset="0"/>
              </a:rPr>
              <a:t>. In the case of a literary, dramatic or artistic work made by the author in the course of his employment by the proprietor of a newspaper, magazine or similar periodical under a contract of service or apprenticeship, for the purpose of publication in a newspaper, magazine or similar periodical, the said proprietor will, in the absence of any agreement to the contrary, be the </a:t>
            </a:r>
            <a:r>
              <a:rPr lang="en-IN" dirty="0" smtClean="0">
                <a:solidFill>
                  <a:schemeClr val="bg1"/>
                </a:solidFill>
                <a:latin typeface="Arial" panose="020B0604020202020204" pitchFamily="34" charset="0"/>
                <a:cs typeface="Arial" panose="020B0604020202020204" pitchFamily="34" charset="0"/>
              </a:rPr>
              <a:t>first owner </a:t>
            </a:r>
            <a:r>
              <a:rPr lang="en-IN" dirty="0">
                <a:solidFill>
                  <a:schemeClr val="bg1"/>
                </a:solidFill>
                <a:latin typeface="Arial" panose="020B0604020202020204" pitchFamily="34" charset="0"/>
                <a:cs typeface="Arial" panose="020B0604020202020204" pitchFamily="34" charset="0"/>
              </a:rPr>
              <a:t>of the copyright in the work in so far as the copyright relates to the publication of the work in any newspaper, magazine or similar periodical, or to the reproduction of the work for the purpose of its being so published, but in all other respects the author will be the first owner of the copyright in the work. </a:t>
            </a:r>
          </a:p>
        </p:txBody>
      </p:sp>
    </p:spTree>
    <p:extLst>
      <p:ext uri="{BB962C8B-B14F-4D97-AF65-F5344CB8AC3E}">
        <p14:creationId xmlns:p14="http://schemas.microsoft.com/office/powerpoint/2010/main" val="2327706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2202" y="5527343"/>
            <a:ext cx="2309798" cy="1330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dirty="0">
                <a:solidFill>
                  <a:schemeClr val="bg1"/>
                </a:solidFill>
              </a:rPr>
              <a:t>Ownership of copyright</a:t>
            </a:r>
          </a:p>
        </p:txBody>
      </p:sp>
      <p:sp>
        <p:nvSpPr>
          <p:cNvPr id="3" name="Content Placeholder 2"/>
          <p:cNvSpPr>
            <a:spLocks noGrp="1"/>
          </p:cNvSpPr>
          <p:nvPr>
            <p:ph idx="1"/>
          </p:nvPr>
        </p:nvSpPr>
        <p:spPr>
          <a:xfrm>
            <a:off x="1154954" y="2365829"/>
            <a:ext cx="8825659" cy="4223657"/>
          </a:xfrm>
        </p:spPr>
        <p:txBody>
          <a:bodyPr>
            <a:normAutofit fontScale="70000" lnSpcReduction="20000"/>
          </a:bodyPr>
          <a:lstStyle/>
          <a:p>
            <a:pPr marL="0" indent="0">
              <a:buNone/>
            </a:pPr>
            <a:r>
              <a:rPr lang="en-IN" dirty="0">
                <a:solidFill>
                  <a:schemeClr val="bg1"/>
                </a:solidFill>
                <a:latin typeface="Arial" panose="020B0604020202020204" pitchFamily="34" charset="0"/>
                <a:cs typeface="Arial" panose="020B0604020202020204" pitchFamily="34" charset="0"/>
              </a:rPr>
              <a:t>ii. In the case of a photograph taken, or a painting or portrait drawn, or an engraving or a cinematograph film made, for valuable consideration at the instance of any person, such person will, in the absence of any agreement to the contrary, be the first owner of the copyright therein</a:t>
            </a:r>
            <a:r>
              <a:rPr lang="en-IN" dirty="0" smtClean="0">
                <a:solidFill>
                  <a:schemeClr val="bg1"/>
                </a:solidFill>
                <a:latin typeface="Arial" panose="020B0604020202020204" pitchFamily="34" charset="0"/>
                <a:cs typeface="Arial" panose="020B0604020202020204" pitchFamily="34" charset="0"/>
              </a:rPr>
              <a:t>.</a:t>
            </a:r>
          </a:p>
          <a:p>
            <a:pPr marL="0" indent="0">
              <a:buNone/>
            </a:pPr>
            <a:r>
              <a:rPr lang="en-IN" dirty="0" smtClean="0">
                <a:solidFill>
                  <a:schemeClr val="bg1"/>
                </a:solidFill>
                <a:latin typeface="Arial" panose="020B0604020202020204" pitchFamily="34" charset="0"/>
                <a:cs typeface="Arial" panose="020B0604020202020204" pitchFamily="34" charset="0"/>
              </a:rPr>
              <a:t> </a:t>
            </a:r>
            <a:r>
              <a:rPr lang="en-IN" dirty="0">
                <a:solidFill>
                  <a:schemeClr val="bg1"/>
                </a:solidFill>
                <a:latin typeface="Arial" panose="020B0604020202020204" pitchFamily="34" charset="0"/>
                <a:cs typeface="Arial" panose="020B0604020202020204" pitchFamily="34" charset="0"/>
              </a:rPr>
              <a:t>iii. In the case of a work made in the course of the author’s employment under a contract of service or apprenticeship, the employer will, in the absence of any agreement to the contrary, be the first owner of the copyright therein. </a:t>
            </a:r>
            <a:endParaRPr lang="en-IN" dirty="0" smtClean="0">
              <a:solidFill>
                <a:schemeClr val="bg1"/>
              </a:solidFill>
              <a:latin typeface="Arial" panose="020B0604020202020204" pitchFamily="34" charset="0"/>
              <a:cs typeface="Arial" panose="020B0604020202020204" pitchFamily="34" charset="0"/>
            </a:endParaRPr>
          </a:p>
          <a:p>
            <a:pPr marL="0" indent="0">
              <a:buNone/>
            </a:pPr>
            <a:r>
              <a:rPr lang="en-IN" dirty="0" smtClean="0">
                <a:solidFill>
                  <a:schemeClr val="bg1"/>
                </a:solidFill>
                <a:latin typeface="Arial" panose="020B0604020202020204" pitchFamily="34" charset="0"/>
                <a:cs typeface="Arial" panose="020B0604020202020204" pitchFamily="34" charset="0"/>
              </a:rPr>
              <a:t>iv. In </a:t>
            </a:r>
            <a:r>
              <a:rPr lang="en-IN" dirty="0">
                <a:solidFill>
                  <a:schemeClr val="bg1"/>
                </a:solidFill>
                <a:latin typeface="Arial" panose="020B0604020202020204" pitchFamily="34" charset="0"/>
                <a:cs typeface="Arial" panose="020B0604020202020204" pitchFamily="34" charset="0"/>
              </a:rPr>
              <a:t>the case of any address or speech delivered in public, the person who has delivered such address or speech or if such person has delivered such address or speech on behalf of any other person, such other person will be the first owner of the copyright therein notwithstanding that the person who delivers such address or speech, or, as the case may be, the person on whose behalf such address or speech is delivered, is employed by any other person who arranges such address or speech or on whose behalf or premises such address or speech is delivered. </a:t>
            </a:r>
          </a:p>
        </p:txBody>
      </p:sp>
    </p:spTree>
    <p:extLst>
      <p:ext uri="{BB962C8B-B14F-4D97-AF65-F5344CB8AC3E}">
        <p14:creationId xmlns:p14="http://schemas.microsoft.com/office/powerpoint/2010/main" val="542647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bg1"/>
                </a:solidFill>
              </a:rPr>
              <a:t>Ownership of copyright</a:t>
            </a:r>
          </a:p>
        </p:txBody>
      </p:sp>
      <p:sp>
        <p:nvSpPr>
          <p:cNvPr id="3" name="Content Placeholder 2"/>
          <p:cNvSpPr>
            <a:spLocks noGrp="1"/>
          </p:cNvSpPr>
          <p:nvPr>
            <p:ph idx="1"/>
          </p:nvPr>
        </p:nvSpPr>
        <p:spPr>
          <a:xfrm>
            <a:off x="1154954" y="2603499"/>
            <a:ext cx="8825659" cy="4784272"/>
          </a:xfrm>
        </p:spPr>
        <p:txBody>
          <a:bodyPr>
            <a:normAutofit/>
          </a:bodyPr>
          <a:lstStyle/>
          <a:p>
            <a:pPr marL="0" indent="0">
              <a:buNone/>
            </a:pPr>
            <a:r>
              <a:rPr lang="en-IN" sz="2000" dirty="0">
                <a:solidFill>
                  <a:schemeClr val="bg1"/>
                </a:solidFill>
                <a:latin typeface="Arial" panose="020B0604020202020204" pitchFamily="34" charset="0"/>
                <a:cs typeface="Arial" panose="020B0604020202020204" pitchFamily="34" charset="0"/>
              </a:rPr>
              <a:t>v. In the case of a government work, government in the absence of any agreement to the contrary, will be the first owner of the copyright therein</a:t>
            </a:r>
            <a:r>
              <a:rPr lang="en-IN" sz="2000" dirty="0" smtClean="0">
                <a:solidFill>
                  <a:schemeClr val="bg1"/>
                </a:solidFill>
                <a:latin typeface="Arial" panose="020B0604020202020204" pitchFamily="34" charset="0"/>
                <a:cs typeface="Arial" panose="020B0604020202020204" pitchFamily="34" charset="0"/>
              </a:rPr>
              <a:t>.</a:t>
            </a:r>
          </a:p>
          <a:p>
            <a:pPr marL="0" indent="0">
              <a:buNone/>
            </a:pPr>
            <a:endParaRPr lang="en-IN" sz="2000" dirty="0" smtClean="0">
              <a:solidFill>
                <a:schemeClr val="bg1"/>
              </a:solidFill>
              <a:latin typeface="Arial" panose="020B0604020202020204" pitchFamily="34" charset="0"/>
              <a:cs typeface="Arial" panose="020B0604020202020204" pitchFamily="34" charset="0"/>
            </a:endParaRPr>
          </a:p>
          <a:p>
            <a:pPr marL="0" indent="0">
              <a:buNone/>
            </a:pPr>
            <a:r>
              <a:rPr lang="en-IN" sz="2000" dirty="0" smtClean="0">
                <a:solidFill>
                  <a:schemeClr val="bg1"/>
                </a:solidFill>
                <a:latin typeface="Arial" panose="020B0604020202020204" pitchFamily="34" charset="0"/>
                <a:cs typeface="Arial" panose="020B0604020202020204" pitchFamily="34" charset="0"/>
              </a:rPr>
              <a:t>vi</a:t>
            </a:r>
            <a:r>
              <a:rPr lang="en-IN" sz="2000" dirty="0">
                <a:solidFill>
                  <a:schemeClr val="bg1"/>
                </a:solidFill>
                <a:latin typeface="Arial" panose="020B0604020202020204" pitchFamily="34" charset="0"/>
                <a:cs typeface="Arial" panose="020B0604020202020204" pitchFamily="34" charset="0"/>
              </a:rPr>
              <a:t>. In the case of a work made or first published by or under the direction or control of any public undertaking, such public undertaking in the absence of any agreement to the contrary, will be the first owner of the copyright therein</a:t>
            </a:r>
            <a:r>
              <a:rPr lang="en-IN" sz="2000" dirty="0" smtClean="0">
                <a:solidFill>
                  <a:schemeClr val="bg1"/>
                </a:solidFill>
                <a:latin typeface="Arial" panose="020B0604020202020204" pitchFamily="34" charset="0"/>
                <a:cs typeface="Arial" panose="020B0604020202020204" pitchFamily="34" charset="0"/>
              </a:rPr>
              <a:t>.</a:t>
            </a:r>
          </a:p>
          <a:p>
            <a:pPr marL="0" indent="0">
              <a:buNone/>
            </a:pPr>
            <a:r>
              <a:rPr lang="en-IN" sz="2000" dirty="0" smtClean="0">
                <a:solidFill>
                  <a:schemeClr val="bg1"/>
                </a:solidFill>
                <a:latin typeface="Arial" panose="020B0604020202020204" pitchFamily="34" charset="0"/>
                <a:cs typeface="Arial" panose="020B0604020202020204" pitchFamily="34" charset="0"/>
              </a:rPr>
              <a:t> </a:t>
            </a:r>
          </a:p>
          <a:p>
            <a:pPr marL="0" indent="0">
              <a:buNone/>
            </a:pPr>
            <a:r>
              <a:rPr lang="en-IN" sz="2000" dirty="0" smtClean="0">
                <a:solidFill>
                  <a:schemeClr val="bg1"/>
                </a:solidFill>
                <a:latin typeface="Arial" panose="020B0604020202020204" pitchFamily="34" charset="0"/>
                <a:cs typeface="Arial" panose="020B0604020202020204" pitchFamily="34" charset="0"/>
              </a:rPr>
              <a:t>vii</a:t>
            </a:r>
            <a:r>
              <a:rPr lang="en-IN" sz="2000" dirty="0">
                <a:solidFill>
                  <a:schemeClr val="bg1"/>
                </a:solidFill>
                <a:latin typeface="Arial" panose="020B0604020202020204" pitchFamily="34" charset="0"/>
                <a:cs typeface="Arial" panose="020B0604020202020204" pitchFamily="34" charset="0"/>
              </a:rPr>
              <a:t>. In case of any work which is made or first published by or under the directions or control of any international organisation, such international organisation will be the first owner of the copyright therein. </a:t>
            </a:r>
          </a:p>
        </p:txBody>
      </p:sp>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633" y="5225143"/>
            <a:ext cx="2834367" cy="163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52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 to Reboot? Rethinking the Digital Millennium Copyright Act - The  Temple 1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5570" y="5558088"/>
            <a:ext cx="2256430" cy="12999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dirty="0" smtClean="0">
                <a:solidFill>
                  <a:schemeClr val="bg1"/>
                </a:solidFill>
              </a:rPr>
              <a:t>Term of copyright</a:t>
            </a:r>
            <a:endParaRPr lang="en-IN"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IN" dirty="0" smtClean="0">
                <a:solidFill>
                  <a:schemeClr val="bg1"/>
                </a:solidFill>
              </a:rPr>
              <a:t>Copyright </a:t>
            </a:r>
            <a:r>
              <a:rPr lang="en-IN" dirty="0">
                <a:solidFill>
                  <a:schemeClr val="bg1"/>
                </a:solidFill>
              </a:rPr>
              <a:t>generally lasts for a period of </a:t>
            </a:r>
            <a:r>
              <a:rPr lang="en-IN" b="1" dirty="0">
                <a:solidFill>
                  <a:schemeClr val="bg1"/>
                </a:solidFill>
              </a:rPr>
              <a:t>sixty</a:t>
            </a:r>
            <a:r>
              <a:rPr lang="en-IN" dirty="0">
                <a:solidFill>
                  <a:schemeClr val="bg1"/>
                </a:solidFill>
              </a:rPr>
              <a:t> years. </a:t>
            </a:r>
            <a:endParaRPr lang="en-IN" dirty="0" smtClean="0">
              <a:solidFill>
                <a:schemeClr val="bg1"/>
              </a:solidFill>
            </a:endParaRPr>
          </a:p>
          <a:p>
            <a:r>
              <a:rPr lang="en-IN" dirty="0" smtClean="0">
                <a:solidFill>
                  <a:schemeClr val="bg1"/>
                </a:solidFill>
              </a:rPr>
              <a:t>In </a:t>
            </a:r>
            <a:r>
              <a:rPr lang="en-IN" dirty="0">
                <a:solidFill>
                  <a:schemeClr val="bg1"/>
                </a:solidFill>
              </a:rPr>
              <a:t>the case of literary, dramatic, musical or artistic works, the sixty year period is counted from the year following the death of the </a:t>
            </a:r>
            <a:r>
              <a:rPr lang="en-IN" dirty="0" smtClean="0">
                <a:solidFill>
                  <a:schemeClr val="bg1"/>
                </a:solidFill>
              </a:rPr>
              <a:t>author.</a:t>
            </a:r>
          </a:p>
          <a:p>
            <a:r>
              <a:rPr lang="en-IN" dirty="0" smtClean="0">
                <a:solidFill>
                  <a:schemeClr val="bg1"/>
                </a:solidFill>
              </a:rPr>
              <a:t>In </a:t>
            </a:r>
            <a:r>
              <a:rPr lang="en-IN" dirty="0">
                <a:solidFill>
                  <a:schemeClr val="bg1"/>
                </a:solidFill>
              </a:rPr>
              <a:t>the case of cinematograph films, sound recordings, photographs, posthumous publications, anonymous and pseudonymous publications, works of government and public undertakings and works of international organisations, the 60-year period is counted from the date of </a:t>
            </a:r>
            <a:r>
              <a:rPr lang="en-IN" dirty="0" smtClean="0">
                <a:solidFill>
                  <a:schemeClr val="bg1"/>
                </a:solidFill>
              </a:rPr>
              <a:t>publication.</a:t>
            </a:r>
          </a:p>
          <a:p>
            <a:r>
              <a:rPr lang="en-IN" dirty="0" smtClean="0">
                <a:solidFill>
                  <a:schemeClr val="bg1"/>
                </a:solidFill>
              </a:rPr>
              <a:t>In </a:t>
            </a:r>
            <a:r>
              <a:rPr lang="en-IN" dirty="0">
                <a:solidFill>
                  <a:schemeClr val="bg1"/>
                </a:solidFill>
              </a:rPr>
              <a:t>case of </a:t>
            </a:r>
            <a:r>
              <a:rPr lang="en-IN" b="1" dirty="0">
                <a:solidFill>
                  <a:schemeClr val="bg1"/>
                </a:solidFill>
              </a:rPr>
              <a:t>Broadcast reproduction right </a:t>
            </a:r>
            <a:r>
              <a:rPr lang="en-IN" dirty="0">
                <a:solidFill>
                  <a:schemeClr val="bg1"/>
                </a:solidFill>
              </a:rPr>
              <a:t>- </a:t>
            </a:r>
            <a:r>
              <a:rPr lang="en-IN" b="1" dirty="0">
                <a:solidFill>
                  <a:schemeClr val="bg1"/>
                </a:solidFill>
              </a:rPr>
              <a:t>25 years from the beginning of the calendar year next following the year in which the broadcast is made</a:t>
            </a:r>
            <a:r>
              <a:rPr lang="en-IN" dirty="0">
                <a:solidFill>
                  <a:schemeClr val="bg1"/>
                </a:solidFill>
              </a:rPr>
              <a:t>. </a:t>
            </a:r>
            <a:endParaRPr lang="en-IN" dirty="0" smtClean="0">
              <a:solidFill>
                <a:schemeClr val="bg1"/>
              </a:solidFill>
            </a:endParaRPr>
          </a:p>
          <a:p>
            <a:r>
              <a:rPr lang="en-IN" dirty="0" smtClean="0">
                <a:solidFill>
                  <a:schemeClr val="bg1"/>
                </a:solidFill>
              </a:rPr>
              <a:t>In </a:t>
            </a:r>
            <a:r>
              <a:rPr lang="en-IN" dirty="0">
                <a:solidFill>
                  <a:schemeClr val="bg1"/>
                </a:solidFill>
              </a:rPr>
              <a:t>case of </a:t>
            </a:r>
            <a:r>
              <a:rPr lang="en-IN" b="1" dirty="0">
                <a:solidFill>
                  <a:schemeClr val="bg1"/>
                </a:solidFill>
              </a:rPr>
              <a:t>Performers right </a:t>
            </a:r>
            <a:r>
              <a:rPr lang="en-IN" dirty="0">
                <a:solidFill>
                  <a:schemeClr val="bg1"/>
                </a:solidFill>
              </a:rPr>
              <a:t>- </a:t>
            </a:r>
            <a:r>
              <a:rPr lang="en-IN" b="1" dirty="0">
                <a:solidFill>
                  <a:schemeClr val="bg1"/>
                </a:solidFill>
              </a:rPr>
              <a:t>25 years from the beginning of the calendar year next following the year in which the performance is made. </a:t>
            </a:r>
          </a:p>
        </p:txBody>
      </p:sp>
    </p:spTree>
    <p:extLst>
      <p:ext uri="{BB962C8B-B14F-4D97-AF65-F5344CB8AC3E}">
        <p14:creationId xmlns:p14="http://schemas.microsoft.com/office/powerpoint/2010/main" val="2926850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solidFill>
                  <a:schemeClr val="bg1"/>
                </a:solidFill>
              </a:rPr>
              <a:t>Digital piracy</a:t>
            </a:r>
            <a:endParaRPr lang="en-IN" dirty="0">
              <a:solidFill>
                <a:schemeClr val="bg1"/>
              </a:solidFill>
            </a:endParaRPr>
          </a:p>
        </p:txBody>
      </p:sp>
      <p:pic>
        <p:nvPicPr>
          <p:cNvPr id="1026" name="Picture 2" descr="Digital Piracy | Legal Rights for Y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09963"/>
            <a:ext cx="3810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15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Meaning</a:t>
            </a:r>
            <a:endParaRPr lang="en-IN" dirty="0">
              <a:solidFill>
                <a:schemeClr val="bg1"/>
              </a:solidFill>
            </a:endParaRPr>
          </a:p>
        </p:txBody>
      </p:sp>
      <p:sp>
        <p:nvSpPr>
          <p:cNvPr id="3" name="Content Placeholder 2"/>
          <p:cNvSpPr>
            <a:spLocks noGrp="1"/>
          </p:cNvSpPr>
          <p:nvPr>
            <p:ph idx="1"/>
          </p:nvPr>
        </p:nvSpPr>
        <p:spPr/>
        <p:txBody>
          <a:bodyPr/>
          <a:lstStyle/>
          <a:p>
            <a:r>
              <a:rPr lang="en-IN" b="1" dirty="0">
                <a:solidFill>
                  <a:schemeClr val="bg1"/>
                </a:solidFill>
              </a:rPr>
              <a:t>Piracy means unauthorised reproduction, importing or reproduction of the whole or any part of work protected by copyright</a:t>
            </a:r>
            <a:r>
              <a:rPr lang="en-IN" b="1" dirty="0" smtClean="0">
                <a:solidFill>
                  <a:schemeClr val="bg1"/>
                </a:solidFill>
              </a:rPr>
              <a:t>.</a:t>
            </a:r>
          </a:p>
          <a:p>
            <a:r>
              <a:rPr lang="en-IN" b="1" dirty="0" smtClean="0">
                <a:solidFill>
                  <a:schemeClr val="bg1"/>
                </a:solidFill>
              </a:rPr>
              <a:t>Online/ Digital piracy </a:t>
            </a:r>
            <a:r>
              <a:rPr lang="en-IN" b="1" dirty="0">
                <a:solidFill>
                  <a:schemeClr val="bg1"/>
                </a:solidFill>
              </a:rPr>
              <a:t>is the term to </a:t>
            </a:r>
            <a:r>
              <a:rPr lang="en-IN" b="1" dirty="0" smtClean="0">
                <a:solidFill>
                  <a:schemeClr val="bg1"/>
                </a:solidFill>
              </a:rPr>
              <a:t>describe</a:t>
            </a:r>
            <a:r>
              <a:rPr lang="en-IN" b="1" dirty="0">
                <a:solidFill>
                  <a:schemeClr val="bg1"/>
                </a:solidFill>
              </a:rPr>
              <a:t> the illegal act of duplication of licensed or copyright material from internet. There are three main piracy context- music, movie and software</a:t>
            </a:r>
            <a:r>
              <a:rPr lang="en-IN" b="1" dirty="0" smtClean="0">
                <a:solidFill>
                  <a:schemeClr val="bg1"/>
                </a:solidFill>
              </a:rPr>
              <a:t>. Audio books and other copyrighted material is also covered under digital piracy.</a:t>
            </a:r>
          </a:p>
          <a:p>
            <a:r>
              <a:rPr lang="en-IN" dirty="0" smtClean="0">
                <a:solidFill>
                  <a:schemeClr val="bg1"/>
                </a:solidFill>
              </a:rPr>
              <a:t>Piracy is not a theft.</a:t>
            </a:r>
          </a:p>
          <a:p>
            <a:endParaRPr lang="en-IN" dirty="0">
              <a:solidFill>
                <a:schemeClr val="bg1"/>
              </a:solidFill>
            </a:endParaRPr>
          </a:p>
        </p:txBody>
      </p:sp>
      <p:pic>
        <p:nvPicPr>
          <p:cNvPr id="2052" name="Picture 4" descr="Piracy is NOT Theft: Problems of a Nonsense Metaphor * TorrentFr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0"/>
            <a:ext cx="42862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25 Best Torrent Sites [New &amp; Safer Websites for December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4502150"/>
            <a:ext cx="4711700" cy="235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0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bg1"/>
                </a:solidFill>
              </a:rPr>
              <a:t>Elements of defamation </a:t>
            </a:r>
            <a:endParaRPr lang="en-IN" b="1" dirty="0">
              <a:solidFill>
                <a:schemeClr val="bg1"/>
              </a:solidFill>
            </a:endParaRPr>
          </a:p>
        </p:txBody>
      </p:sp>
      <p:sp>
        <p:nvSpPr>
          <p:cNvPr id="3" name="Content Placeholder 2"/>
          <p:cNvSpPr>
            <a:spLocks noGrp="1"/>
          </p:cNvSpPr>
          <p:nvPr>
            <p:ph idx="1"/>
          </p:nvPr>
        </p:nvSpPr>
        <p:spPr>
          <a:xfrm>
            <a:off x="359228" y="2072368"/>
            <a:ext cx="10515600" cy="4351338"/>
          </a:xfrm>
        </p:spPr>
        <p:txBody>
          <a:bodyPr>
            <a:normAutofit fontScale="92500" lnSpcReduction="20000"/>
          </a:bodyPr>
          <a:lstStyle/>
          <a:p>
            <a:pPr marL="355600" marR="25400" indent="-342900">
              <a:lnSpc>
                <a:spcPct val="100000"/>
              </a:lnSpc>
              <a:spcBef>
                <a:spcPts val="100"/>
              </a:spcBef>
              <a:buFont typeface="Arial"/>
              <a:buChar char="•"/>
              <a:tabLst>
                <a:tab pos="354965" algn="l"/>
                <a:tab pos="355600" algn="l"/>
              </a:tabLst>
            </a:pPr>
            <a:r>
              <a:rPr lang="en-IN" dirty="0" smtClean="0">
                <a:solidFill>
                  <a:schemeClr val="bg1"/>
                </a:solidFill>
                <a:latin typeface="Carlito"/>
                <a:cs typeface="Carlito"/>
              </a:rPr>
              <a:t>The </a:t>
            </a:r>
            <a:r>
              <a:rPr lang="en-IN" spc="-5" dirty="0" smtClean="0">
                <a:solidFill>
                  <a:schemeClr val="bg1"/>
                </a:solidFill>
                <a:latin typeface="Carlito"/>
                <a:cs typeface="Carlito"/>
              </a:rPr>
              <a:t>presence of </a:t>
            </a:r>
            <a:r>
              <a:rPr lang="en-IN" spc="-10" dirty="0" smtClean="0">
                <a:solidFill>
                  <a:schemeClr val="bg1"/>
                </a:solidFill>
                <a:latin typeface="Carlito"/>
                <a:cs typeface="Carlito"/>
              </a:rPr>
              <a:t>defamatory content </a:t>
            </a:r>
            <a:r>
              <a:rPr lang="en-IN" spc="-5" dirty="0" smtClean="0">
                <a:solidFill>
                  <a:schemeClr val="bg1"/>
                </a:solidFill>
                <a:latin typeface="Carlito"/>
                <a:cs typeface="Carlito"/>
              </a:rPr>
              <a:t>is </a:t>
            </a:r>
            <a:r>
              <a:rPr lang="en-IN" spc="-10" dirty="0" smtClean="0">
                <a:solidFill>
                  <a:schemeClr val="bg1"/>
                </a:solidFill>
                <a:latin typeface="Carlito"/>
                <a:cs typeface="Carlito"/>
              </a:rPr>
              <a:t>required. </a:t>
            </a:r>
          </a:p>
          <a:p>
            <a:pPr marL="812800" marR="25400" lvl="1" indent="-342900">
              <a:lnSpc>
                <a:spcPct val="100000"/>
              </a:lnSpc>
              <a:spcBef>
                <a:spcPts val="100"/>
              </a:spcBef>
              <a:buFont typeface="Arial"/>
              <a:buChar char="•"/>
              <a:tabLst>
                <a:tab pos="354965" algn="l"/>
                <a:tab pos="355600" algn="l"/>
              </a:tabLst>
            </a:pPr>
            <a:r>
              <a:rPr lang="en-IN" spc="-10" dirty="0" smtClean="0">
                <a:solidFill>
                  <a:schemeClr val="bg1"/>
                </a:solidFill>
                <a:latin typeface="Carlito"/>
                <a:cs typeface="Carlito"/>
              </a:rPr>
              <a:t>Defamatory  </a:t>
            </a:r>
            <a:r>
              <a:rPr lang="en-IN" spc="-15" dirty="0" smtClean="0">
                <a:solidFill>
                  <a:schemeClr val="bg1"/>
                </a:solidFill>
                <a:latin typeface="Carlito"/>
                <a:cs typeface="Carlito"/>
              </a:rPr>
              <a:t>content </a:t>
            </a:r>
            <a:r>
              <a:rPr lang="en-IN" spc="-5" dirty="0" smtClean="0">
                <a:solidFill>
                  <a:schemeClr val="bg1"/>
                </a:solidFill>
                <a:latin typeface="Carlito"/>
                <a:cs typeface="Carlito"/>
              </a:rPr>
              <a:t>is defined </a:t>
            </a:r>
            <a:r>
              <a:rPr lang="en-IN" dirty="0" smtClean="0">
                <a:solidFill>
                  <a:schemeClr val="bg1"/>
                </a:solidFill>
                <a:latin typeface="Carlito"/>
                <a:cs typeface="Carlito"/>
              </a:rPr>
              <a:t>as </a:t>
            </a:r>
            <a:r>
              <a:rPr lang="en-IN" spc="-5" dirty="0" smtClean="0">
                <a:solidFill>
                  <a:schemeClr val="bg1"/>
                </a:solidFill>
                <a:latin typeface="Carlito"/>
                <a:cs typeface="Carlito"/>
              </a:rPr>
              <a:t>one </a:t>
            </a:r>
            <a:r>
              <a:rPr lang="en-IN" spc="-10" dirty="0" smtClean="0">
                <a:solidFill>
                  <a:schemeClr val="bg1"/>
                </a:solidFill>
                <a:latin typeface="Carlito"/>
                <a:cs typeface="Carlito"/>
              </a:rPr>
              <a:t>calculated to injure </a:t>
            </a:r>
            <a:r>
              <a:rPr lang="en-IN" dirty="0" smtClean="0">
                <a:solidFill>
                  <a:schemeClr val="bg1"/>
                </a:solidFill>
                <a:latin typeface="Carlito"/>
                <a:cs typeface="Carlito"/>
              </a:rPr>
              <a:t>the </a:t>
            </a:r>
            <a:r>
              <a:rPr lang="en-IN" spc="-10" dirty="0" smtClean="0">
                <a:solidFill>
                  <a:schemeClr val="bg1"/>
                </a:solidFill>
                <a:latin typeface="Carlito"/>
                <a:cs typeface="Carlito"/>
              </a:rPr>
              <a:t>reputation </a:t>
            </a:r>
            <a:r>
              <a:rPr lang="en-IN" spc="-5" dirty="0" smtClean="0">
                <a:solidFill>
                  <a:schemeClr val="bg1"/>
                </a:solidFill>
                <a:latin typeface="Carlito"/>
                <a:cs typeface="Carlito"/>
              </a:rPr>
              <a:t>of  </a:t>
            </a:r>
            <a:r>
              <a:rPr lang="en-IN" dirty="0" smtClean="0">
                <a:solidFill>
                  <a:schemeClr val="bg1"/>
                </a:solidFill>
                <a:latin typeface="Carlito"/>
                <a:cs typeface="Carlito"/>
              </a:rPr>
              <a:t>another </a:t>
            </a:r>
            <a:r>
              <a:rPr lang="en-IN" spc="-5" dirty="0" smtClean="0">
                <a:solidFill>
                  <a:schemeClr val="bg1"/>
                </a:solidFill>
                <a:latin typeface="Carlito"/>
                <a:cs typeface="Carlito"/>
              </a:rPr>
              <a:t>by exposing him </a:t>
            </a:r>
            <a:r>
              <a:rPr lang="en-IN" spc="-10" dirty="0" smtClean="0">
                <a:solidFill>
                  <a:schemeClr val="bg1"/>
                </a:solidFill>
                <a:latin typeface="Carlito"/>
                <a:cs typeface="Carlito"/>
              </a:rPr>
              <a:t>to hatred, contempt </a:t>
            </a:r>
            <a:r>
              <a:rPr lang="en-IN" spc="-5" dirty="0" smtClean="0">
                <a:solidFill>
                  <a:schemeClr val="bg1"/>
                </a:solidFill>
                <a:latin typeface="Carlito"/>
                <a:cs typeface="Carlito"/>
              </a:rPr>
              <a:t>or </a:t>
            </a:r>
            <a:r>
              <a:rPr lang="en-IN" spc="-10" dirty="0" smtClean="0">
                <a:solidFill>
                  <a:schemeClr val="bg1"/>
                </a:solidFill>
                <a:latin typeface="Carlito"/>
                <a:cs typeface="Carlito"/>
              </a:rPr>
              <a:t>ridicule. </a:t>
            </a:r>
          </a:p>
          <a:p>
            <a:pPr marL="812800" marR="25400" lvl="1" indent="-342900">
              <a:lnSpc>
                <a:spcPct val="100000"/>
              </a:lnSpc>
              <a:spcBef>
                <a:spcPts val="100"/>
              </a:spcBef>
              <a:buFont typeface="Arial"/>
              <a:buChar char="•"/>
              <a:tabLst>
                <a:tab pos="354965" algn="l"/>
                <a:tab pos="355600" algn="l"/>
              </a:tabLst>
            </a:pPr>
            <a:r>
              <a:rPr lang="en-IN" spc="-30" dirty="0" smtClean="0">
                <a:solidFill>
                  <a:schemeClr val="bg1"/>
                </a:solidFill>
                <a:latin typeface="Carlito"/>
                <a:cs typeface="Carlito"/>
              </a:rPr>
              <a:t>However,  </a:t>
            </a:r>
            <a:r>
              <a:rPr lang="en-IN" dirty="0" smtClean="0">
                <a:solidFill>
                  <a:schemeClr val="bg1"/>
                </a:solidFill>
                <a:latin typeface="Carlito"/>
                <a:cs typeface="Carlito"/>
              </a:rPr>
              <a:t>the </a:t>
            </a:r>
            <a:r>
              <a:rPr lang="en-IN" spc="-15" dirty="0" smtClean="0">
                <a:solidFill>
                  <a:schemeClr val="bg1"/>
                </a:solidFill>
                <a:latin typeface="Carlito"/>
                <a:cs typeface="Carlito"/>
              </a:rPr>
              <a:t>test for </a:t>
            </a:r>
            <a:r>
              <a:rPr lang="en-IN" spc="-5" dirty="0" smtClean="0">
                <a:solidFill>
                  <a:schemeClr val="bg1"/>
                </a:solidFill>
                <a:latin typeface="Carlito"/>
                <a:cs typeface="Carlito"/>
              </a:rPr>
              <a:t>such </a:t>
            </a:r>
            <a:r>
              <a:rPr lang="en-IN" spc="-10" dirty="0" smtClean="0">
                <a:solidFill>
                  <a:schemeClr val="bg1"/>
                </a:solidFill>
                <a:latin typeface="Carlito"/>
                <a:cs typeface="Carlito"/>
              </a:rPr>
              <a:t>content </a:t>
            </a:r>
            <a:r>
              <a:rPr lang="en-IN" spc="-5" dirty="0" smtClean="0">
                <a:solidFill>
                  <a:schemeClr val="bg1"/>
                </a:solidFill>
                <a:latin typeface="Carlito"/>
                <a:cs typeface="Carlito"/>
              </a:rPr>
              <a:t>is </a:t>
            </a:r>
            <a:r>
              <a:rPr lang="en-IN" dirty="0" smtClean="0">
                <a:solidFill>
                  <a:schemeClr val="bg1"/>
                </a:solidFill>
                <a:latin typeface="Carlito"/>
                <a:cs typeface="Carlito"/>
              </a:rPr>
              <a:t>the </a:t>
            </a:r>
            <a:r>
              <a:rPr lang="en-IN" spc="-10" dirty="0" smtClean="0">
                <a:solidFill>
                  <a:schemeClr val="bg1"/>
                </a:solidFill>
                <a:latin typeface="Carlito"/>
                <a:cs typeface="Carlito"/>
              </a:rPr>
              <a:t>ordinary </a:t>
            </a:r>
            <a:r>
              <a:rPr lang="en-IN" dirty="0" smtClean="0">
                <a:solidFill>
                  <a:schemeClr val="bg1"/>
                </a:solidFill>
                <a:latin typeface="Carlito"/>
                <a:cs typeface="Carlito"/>
              </a:rPr>
              <a:t>man </a:t>
            </a:r>
            <a:r>
              <a:rPr lang="en-IN" spc="-15" dirty="0" smtClean="0">
                <a:solidFill>
                  <a:schemeClr val="bg1"/>
                </a:solidFill>
                <a:latin typeface="Carlito"/>
                <a:cs typeface="Carlito"/>
              </a:rPr>
              <a:t>test </a:t>
            </a:r>
            <a:r>
              <a:rPr lang="en-IN" spc="-5" dirty="0" smtClean="0">
                <a:solidFill>
                  <a:schemeClr val="bg1"/>
                </a:solidFill>
                <a:latin typeface="Carlito"/>
                <a:cs typeface="Carlito"/>
              </a:rPr>
              <a:t>where meaning of  </a:t>
            </a:r>
            <a:r>
              <a:rPr lang="en-IN" dirty="0" smtClean="0">
                <a:solidFill>
                  <a:schemeClr val="bg1"/>
                </a:solidFill>
                <a:latin typeface="Carlito"/>
                <a:cs typeface="Carlito"/>
              </a:rPr>
              <a:t>the </a:t>
            </a:r>
            <a:r>
              <a:rPr lang="en-IN" spc="-10" dirty="0" smtClean="0">
                <a:solidFill>
                  <a:schemeClr val="bg1"/>
                </a:solidFill>
                <a:latin typeface="Carlito"/>
                <a:cs typeface="Carlito"/>
              </a:rPr>
              <a:t>content </a:t>
            </a:r>
            <a:r>
              <a:rPr lang="en-IN" spc="-5" dirty="0" smtClean="0">
                <a:solidFill>
                  <a:schemeClr val="bg1"/>
                </a:solidFill>
                <a:latin typeface="Carlito"/>
                <a:cs typeface="Carlito"/>
              </a:rPr>
              <a:t>is </a:t>
            </a:r>
            <a:r>
              <a:rPr lang="en-IN" spc="-10" dirty="0" smtClean="0">
                <a:solidFill>
                  <a:schemeClr val="bg1"/>
                </a:solidFill>
                <a:latin typeface="Carlito"/>
                <a:cs typeface="Carlito"/>
              </a:rPr>
              <a:t>considered to </a:t>
            </a:r>
            <a:r>
              <a:rPr lang="en-IN" spc="-5" dirty="0" smtClean="0">
                <a:solidFill>
                  <a:schemeClr val="bg1"/>
                </a:solidFill>
                <a:latin typeface="Carlito"/>
                <a:cs typeface="Carlito"/>
              </a:rPr>
              <a:t>be what </a:t>
            </a:r>
            <a:r>
              <a:rPr lang="en-IN" dirty="0" smtClean="0">
                <a:solidFill>
                  <a:schemeClr val="bg1"/>
                </a:solidFill>
                <a:latin typeface="Carlito"/>
                <a:cs typeface="Carlito"/>
              </a:rPr>
              <a:t>a </a:t>
            </a:r>
            <a:r>
              <a:rPr lang="en-IN" spc="-10" dirty="0" smtClean="0">
                <a:solidFill>
                  <a:schemeClr val="bg1"/>
                </a:solidFill>
                <a:latin typeface="Carlito"/>
                <a:cs typeface="Carlito"/>
              </a:rPr>
              <a:t>common, ordinary </a:t>
            </a:r>
            <a:r>
              <a:rPr lang="en-IN" dirty="0" smtClean="0">
                <a:solidFill>
                  <a:schemeClr val="bg1"/>
                </a:solidFill>
                <a:latin typeface="Carlito"/>
                <a:cs typeface="Carlito"/>
              </a:rPr>
              <a:t>man </a:t>
            </a:r>
            <a:r>
              <a:rPr lang="en-IN" spc="-5" dirty="0" smtClean="0">
                <a:solidFill>
                  <a:schemeClr val="bg1"/>
                </a:solidFill>
                <a:latin typeface="Carlito"/>
                <a:cs typeface="Carlito"/>
              </a:rPr>
              <a:t>will  comprehend it </a:t>
            </a:r>
            <a:r>
              <a:rPr lang="en-IN" spc="-10" dirty="0" smtClean="0">
                <a:solidFill>
                  <a:schemeClr val="bg1"/>
                </a:solidFill>
                <a:latin typeface="Carlito"/>
                <a:cs typeface="Carlito"/>
              </a:rPr>
              <a:t>to</a:t>
            </a:r>
            <a:r>
              <a:rPr lang="en-IN" spc="15" dirty="0" smtClean="0">
                <a:solidFill>
                  <a:schemeClr val="bg1"/>
                </a:solidFill>
                <a:latin typeface="Carlito"/>
                <a:cs typeface="Carlito"/>
              </a:rPr>
              <a:t> </a:t>
            </a:r>
            <a:r>
              <a:rPr lang="en-IN" spc="-5" dirty="0" smtClean="0">
                <a:solidFill>
                  <a:schemeClr val="bg1"/>
                </a:solidFill>
                <a:latin typeface="Carlito"/>
                <a:cs typeface="Carlito"/>
              </a:rPr>
              <a:t>be.</a:t>
            </a:r>
            <a:endParaRPr lang="en-IN" dirty="0">
              <a:solidFill>
                <a:schemeClr val="bg1"/>
              </a:solidFill>
              <a:latin typeface="Carlito"/>
              <a:cs typeface="Carlito"/>
            </a:endParaRPr>
          </a:p>
          <a:p>
            <a:pPr marL="355600" marR="25400" indent="-342900">
              <a:lnSpc>
                <a:spcPct val="100000"/>
              </a:lnSpc>
              <a:spcBef>
                <a:spcPts val="100"/>
              </a:spcBef>
              <a:buFont typeface="Arial"/>
              <a:buChar char="•"/>
              <a:tabLst>
                <a:tab pos="354965" algn="l"/>
                <a:tab pos="355600" algn="l"/>
              </a:tabLst>
            </a:pPr>
            <a:r>
              <a:rPr lang="en-IN" dirty="0" smtClean="0">
                <a:solidFill>
                  <a:schemeClr val="bg1"/>
                </a:solidFill>
                <a:latin typeface="Carlito"/>
                <a:cs typeface="Carlito"/>
              </a:rPr>
              <a:t>The </a:t>
            </a:r>
            <a:r>
              <a:rPr lang="en-IN" spc="-5" dirty="0" smtClean="0">
                <a:solidFill>
                  <a:schemeClr val="bg1"/>
                </a:solidFill>
                <a:latin typeface="Carlito"/>
                <a:cs typeface="Carlito"/>
              </a:rPr>
              <a:t>claimant should be identified in </a:t>
            </a:r>
            <a:r>
              <a:rPr lang="en-IN" dirty="0" smtClean="0">
                <a:solidFill>
                  <a:schemeClr val="bg1"/>
                </a:solidFill>
                <a:latin typeface="Carlito"/>
                <a:cs typeface="Carlito"/>
              </a:rPr>
              <a:t>the </a:t>
            </a:r>
            <a:r>
              <a:rPr lang="en-IN" spc="-10" dirty="0" smtClean="0">
                <a:solidFill>
                  <a:schemeClr val="bg1"/>
                </a:solidFill>
                <a:latin typeface="Carlito"/>
                <a:cs typeface="Carlito"/>
              </a:rPr>
              <a:t>defamatory  statement.</a:t>
            </a:r>
          </a:p>
          <a:p>
            <a:pPr marL="355600" marR="25400" indent="-342900">
              <a:lnSpc>
                <a:spcPct val="100000"/>
              </a:lnSpc>
              <a:spcBef>
                <a:spcPts val="100"/>
              </a:spcBef>
              <a:buFont typeface="Arial"/>
              <a:buChar char="•"/>
              <a:tabLst>
                <a:tab pos="354965" algn="l"/>
                <a:tab pos="355600" algn="l"/>
              </a:tabLst>
            </a:pPr>
            <a:endParaRPr lang="en-IN" spc="-10" dirty="0" smtClean="0">
              <a:solidFill>
                <a:schemeClr val="bg1"/>
              </a:solidFill>
              <a:latin typeface="Carlito"/>
              <a:cs typeface="Carlito"/>
            </a:endParaRPr>
          </a:p>
          <a:p>
            <a:pPr marL="355600" marR="25400" indent="-342900">
              <a:lnSpc>
                <a:spcPct val="100000"/>
              </a:lnSpc>
              <a:spcBef>
                <a:spcPts val="100"/>
              </a:spcBef>
              <a:buFont typeface="Arial"/>
              <a:buChar char="•"/>
              <a:tabLst>
                <a:tab pos="354965" algn="l"/>
                <a:tab pos="355600" algn="l"/>
              </a:tabLst>
            </a:pPr>
            <a:r>
              <a:rPr lang="en-IN" spc="-10" dirty="0" smtClean="0">
                <a:solidFill>
                  <a:schemeClr val="bg1"/>
                </a:solidFill>
                <a:latin typeface="Carlito"/>
                <a:cs typeface="Carlito"/>
              </a:rPr>
              <a:t>There </a:t>
            </a:r>
            <a:r>
              <a:rPr lang="en-IN" spc="-5" dirty="0" smtClean="0">
                <a:solidFill>
                  <a:schemeClr val="bg1"/>
                </a:solidFill>
                <a:latin typeface="Carlito"/>
                <a:cs typeface="Carlito"/>
              </a:rPr>
              <a:t>must be </a:t>
            </a:r>
            <a:r>
              <a:rPr lang="en-IN" dirty="0" smtClean="0">
                <a:solidFill>
                  <a:schemeClr val="bg1"/>
                </a:solidFill>
                <a:latin typeface="Carlito"/>
                <a:cs typeface="Carlito"/>
              </a:rPr>
              <a:t>a </a:t>
            </a:r>
            <a:r>
              <a:rPr lang="en-IN" spc="-10" dirty="0" smtClean="0">
                <a:solidFill>
                  <a:schemeClr val="bg1"/>
                </a:solidFill>
                <a:latin typeface="Carlito"/>
                <a:cs typeface="Carlito"/>
              </a:rPr>
              <a:t>publication </a:t>
            </a:r>
            <a:r>
              <a:rPr lang="en-IN" spc="-5" dirty="0" smtClean="0">
                <a:solidFill>
                  <a:schemeClr val="bg1"/>
                </a:solidFill>
                <a:latin typeface="Carlito"/>
                <a:cs typeface="Carlito"/>
              </a:rPr>
              <a:t>of </a:t>
            </a:r>
            <a:r>
              <a:rPr lang="en-IN" dirty="0" smtClean="0">
                <a:solidFill>
                  <a:schemeClr val="bg1"/>
                </a:solidFill>
                <a:latin typeface="Carlito"/>
                <a:cs typeface="Carlito"/>
              </a:rPr>
              <a:t>the </a:t>
            </a:r>
            <a:r>
              <a:rPr lang="en-IN" spc="-10" dirty="0" smtClean="0">
                <a:solidFill>
                  <a:schemeClr val="bg1"/>
                </a:solidFill>
                <a:latin typeface="Carlito"/>
                <a:cs typeface="Carlito"/>
              </a:rPr>
              <a:t>defamatory </a:t>
            </a:r>
            <a:r>
              <a:rPr lang="en-IN" spc="-15" dirty="0" smtClean="0">
                <a:solidFill>
                  <a:schemeClr val="bg1"/>
                </a:solidFill>
                <a:latin typeface="Carlito"/>
                <a:cs typeface="Carlito"/>
              </a:rPr>
              <a:t>statement </a:t>
            </a:r>
            <a:r>
              <a:rPr lang="en-IN" spc="-5" dirty="0" smtClean="0">
                <a:solidFill>
                  <a:schemeClr val="bg1"/>
                </a:solidFill>
                <a:latin typeface="Carlito"/>
                <a:cs typeface="Carlito"/>
              </a:rPr>
              <a:t>in  </a:t>
            </a:r>
            <a:r>
              <a:rPr lang="en-IN" dirty="0" smtClean="0">
                <a:solidFill>
                  <a:schemeClr val="bg1"/>
                </a:solidFill>
                <a:latin typeface="Carlito"/>
                <a:cs typeface="Carlito"/>
              </a:rPr>
              <a:t>either </a:t>
            </a:r>
            <a:r>
              <a:rPr lang="en-IN" spc="-15" dirty="0" smtClean="0">
                <a:solidFill>
                  <a:schemeClr val="bg1"/>
                </a:solidFill>
                <a:latin typeface="Carlito"/>
                <a:cs typeface="Carlito"/>
              </a:rPr>
              <a:t>oral </a:t>
            </a:r>
            <a:r>
              <a:rPr lang="en-IN" spc="-5" dirty="0" smtClean="0">
                <a:solidFill>
                  <a:schemeClr val="bg1"/>
                </a:solidFill>
                <a:latin typeface="Carlito"/>
                <a:cs typeface="Carlito"/>
              </a:rPr>
              <a:t>or </a:t>
            </a:r>
            <a:r>
              <a:rPr lang="en-IN" spc="-15" dirty="0" smtClean="0">
                <a:solidFill>
                  <a:schemeClr val="bg1"/>
                </a:solidFill>
                <a:latin typeface="Carlito"/>
                <a:cs typeface="Carlito"/>
              </a:rPr>
              <a:t>written </a:t>
            </a:r>
            <a:r>
              <a:rPr lang="en-IN" spc="-10" dirty="0" smtClean="0">
                <a:solidFill>
                  <a:schemeClr val="bg1"/>
                </a:solidFill>
                <a:latin typeface="Carlito"/>
                <a:cs typeface="Carlito"/>
              </a:rPr>
              <a:t>form. </a:t>
            </a:r>
            <a:r>
              <a:rPr lang="en-IN" dirty="0" smtClean="0">
                <a:solidFill>
                  <a:schemeClr val="bg1"/>
                </a:solidFill>
                <a:latin typeface="Carlito"/>
                <a:cs typeface="Carlito"/>
              </a:rPr>
              <a:t>Unless the </a:t>
            </a:r>
            <a:r>
              <a:rPr lang="en-IN" spc="-10" dirty="0" smtClean="0">
                <a:solidFill>
                  <a:schemeClr val="bg1"/>
                </a:solidFill>
                <a:latin typeface="Carlito"/>
                <a:cs typeface="Carlito"/>
              </a:rPr>
              <a:t>content </a:t>
            </a:r>
            <a:r>
              <a:rPr lang="en-IN" spc="-5" dirty="0" smtClean="0">
                <a:solidFill>
                  <a:schemeClr val="bg1"/>
                </a:solidFill>
                <a:latin typeface="Carlito"/>
                <a:cs typeface="Carlito"/>
              </a:rPr>
              <a:t>is published </a:t>
            </a:r>
            <a:r>
              <a:rPr lang="en-IN" dirty="0" smtClean="0">
                <a:solidFill>
                  <a:schemeClr val="bg1"/>
                </a:solidFill>
                <a:latin typeface="Carlito"/>
                <a:cs typeface="Carlito"/>
              </a:rPr>
              <a:t>– made  </a:t>
            </a:r>
            <a:r>
              <a:rPr lang="en-IN" spc="-10" dirty="0" smtClean="0">
                <a:solidFill>
                  <a:schemeClr val="bg1"/>
                </a:solidFill>
                <a:latin typeface="Carlito"/>
                <a:cs typeface="Carlito"/>
              </a:rPr>
              <a:t>available to </a:t>
            </a:r>
            <a:r>
              <a:rPr lang="en-IN" spc="-5" dirty="0" smtClean="0">
                <a:solidFill>
                  <a:schemeClr val="bg1"/>
                </a:solidFill>
                <a:latin typeface="Carlito"/>
                <a:cs typeface="Carlito"/>
              </a:rPr>
              <a:t>someone other </a:t>
            </a:r>
            <a:r>
              <a:rPr lang="en-IN" dirty="0" smtClean="0">
                <a:solidFill>
                  <a:schemeClr val="bg1"/>
                </a:solidFill>
                <a:latin typeface="Carlito"/>
                <a:cs typeface="Carlito"/>
              </a:rPr>
              <a:t>than the </a:t>
            </a:r>
            <a:r>
              <a:rPr lang="en-IN" spc="-5" dirty="0" smtClean="0">
                <a:solidFill>
                  <a:schemeClr val="bg1"/>
                </a:solidFill>
                <a:latin typeface="Carlito"/>
                <a:cs typeface="Carlito"/>
              </a:rPr>
              <a:t>claimant, </a:t>
            </a:r>
            <a:r>
              <a:rPr lang="en-IN" spc="-10" dirty="0" smtClean="0">
                <a:solidFill>
                  <a:schemeClr val="bg1"/>
                </a:solidFill>
                <a:latin typeface="Carlito"/>
                <a:cs typeface="Carlito"/>
              </a:rPr>
              <a:t>it cannot be called as defamation.</a:t>
            </a:r>
            <a:endParaRPr lang="en-IN" dirty="0" smtClean="0">
              <a:solidFill>
                <a:schemeClr val="bg1"/>
              </a:solidFill>
              <a:latin typeface="Carlito"/>
              <a:cs typeface="Carlito"/>
            </a:endParaRPr>
          </a:p>
          <a:p>
            <a:pPr marL="355600" marR="25400" indent="-342900">
              <a:lnSpc>
                <a:spcPct val="100000"/>
              </a:lnSpc>
              <a:spcBef>
                <a:spcPts val="100"/>
              </a:spcBef>
              <a:buFont typeface="Arial"/>
              <a:buChar char="•"/>
              <a:tabLst>
                <a:tab pos="354965" algn="l"/>
                <a:tab pos="355600" algn="l"/>
              </a:tabLst>
            </a:pPr>
            <a:r>
              <a:rPr lang="en-IN" spc="-10" dirty="0" smtClean="0">
                <a:solidFill>
                  <a:schemeClr val="bg1"/>
                </a:solidFill>
                <a:latin typeface="Carlito"/>
                <a:cs typeface="Carlito"/>
              </a:rPr>
              <a:t> </a:t>
            </a:r>
            <a:endParaRPr lang="en-IN" dirty="0">
              <a:solidFill>
                <a:schemeClr val="bg1"/>
              </a:solidFill>
            </a:endParaRPr>
          </a:p>
        </p:txBody>
      </p:sp>
    </p:spTree>
    <p:extLst>
      <p:ext uri="{BB962C8B-B14F-4D97-AF65-F5344CB8AC3E}">
        <p14:creationId xmlns:p14="http://schemas.microsoft.com/office/powerpoint/2010/main" val="1336599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518" y="1"/>
            <a:ext cx="7367081" cy="1282700"/>
          </a:xfrm>
        </p:spPr>
        <p:txBody>
          <a:bodyPr/>
          <a:lstStyle/>
          <a:p>
            <a:r>
              <a:rPr lang="en-IN" dirty="0" smtClean="0">
                <a:solidFill>
                  <a:schemeClr val="bg1"/>
                </a:solidFill>
              </a:rPr>
              <a:t>Digital piracy in India</a:t>
            </a:r>
            <a:endParaRPr lang="en-IN" dirty="0">
              <a:solidFill>
                <a:schemeClr val="bg1"/>
              </a:solidFill>
            </a:endParaRPr>
          </a:p>
        </p:txBody>
      </p:sp>
      <p:sp>
        <p:nvSpPr>
          <p:cNvPr id="3" name="Content Placeholder 2"/>
          <p:cNvSpPr>
            <a:spLocks noGrp="1"/>
          </p:cNvSpPr>
          <p:nvPr>
            <p:ph idx="1"/>
          </p:nvPr>
        </p:nvSpPr>
        <p:spPr/>
        <p:txBody>
          <a:bodyPr/>
          <a:lstStyle/>
          <a:p>
            <a:r>
              <a:rPr lang="en-IN" dirty="0">
                <a:solidFill>
                  <a:schemeClr val="bg1"/>
                </a:solidFill>
              </a:rPr>
              <a:t>Indians form the largest group to download Indian copyright content from torrent </a:t>
            </a:r>
            <a:r>
              <a:rPr lang="en-IN" dirty="0" smtClean="0">
                <a:solidFill>
                  <a:schemeClr val="bg1"/>
                </a:solidFill>
              </a:rPr>
              <a:t>sites</a:t>
            </a:r>
          </a:p>
          <a:p>
            <a:r>
              <a:rPr lang="en-IN" dirty="0">
                <a:solidFill>
                  <a:schemeClr val="bg1"/>
                </a:solidFill>
              </a:rPr>
              <a:t>Delhi, Mumbai and Bangalore accounted for maximum level of illegal downloading</a:t>
            </a:r>
            <a:r>
              <a:rPr lang="en-IN" dirty="0" smtClean="0">
                <a:solidFill>
                  <a:schemeClr val="bg1"/>
                </a:solidFill>
              </a:rPr>
              <a:t>.</a:t>
            </a:r>
          </a:p>
          <a:p>
            <a:r>
              <a:rPr lang="en-IN" dirty="0">
                <a:solidFill>
                  <a:schemeClr val="bg1"/>
                </a:solidFill>
              </a:rPr>
              <a:t>Downloading any protected content from torrents, be it a simple video, song or a movie, amounts to copyright violation of the owner</a:t>
            </a:r>
            <a:r>
              <a:rPr lang="en-IN" dirty="0" smtClean="0">
                <a:solidFill>
                  <a:schemeClr val="bg1"/>
                </a:solidFill>
              </a:rPr>
              <a:t>.</a:t>
            </a:r>
          </a:p>
          <a:p>
            <a:endParaRPr lang="en-IN" dirty="0">
              <a:solidFill>
                <a:schemeClr val="bg1"/>
              </a:solidFill>
            </a:endParaRPr>
          </a:p>
        </p:txBody>
      </p:sp>
      <p:pic>
        <p:nvPicPr>
          <p:cNvPr id="3078" name="Picture 6" descr="Statspeak: How media, entertainment sector faces a major piracy problem |  Business Standard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3869268" cy="67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95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Copyright </a:t>
            </a:r>
            <a:r>
              <a:rPr lang="en-IN" dirty="0">
                <a:solidFill>
                  <a:schemeClr val="bg1"/>
                </a:solidFill>
              </a:rPr>
              <a:t>(Amendment),</a:t>
            </a:r>
            <a:r>
              <a:rPr lang="en-IN" dirty="0" smtClean="0">
                <a:solidFill>
                  <a:schemeClr val="bg1"/>
                </a:solidFill>
              </a:rPr>
              <a:t> Act 2012</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 The </a:t>
            </a:r>
            <a:r>
              <a:rPr lang="en-IN" dirty="0">
                <a:solidFill>
                  <a:schemeClr val="bg1"/>
                </a:solidFill>
              </a:rPr>
              <a:t>Copyright (Amendment) Act, 2012 has amended piracy laws in India</a:t>
            </a:r>
            <a:r>
              <a:rPr lang="en-IN" dirty="0" smtClean="0">
                <a:solidFill>
                  <a:schemeClr val="bg1"/>
                </a:solidFill>
              </a:rPr>
              <a:t>.</a:t>
            </a:r>
          </a:p>
          <a:p>
            <a:r>
              <a:rPr lang="en-IN" dirty="0">
                <a:solidFill>
                  <a:schemeClr val="bg1"/>
                </a:solidFill>
              </a:rPr>
              <a:t>One of its main objectives was to curb digital piracy</a:t>
            </a:r>
            <a:r>
              <a:rPr lang="en-IN" dirty="0" smtClean="0">
                <a:solidFill>
                  <a:schemeClr val="bg1"/>
                </a:solidFill>
              </a:rPr>
              <a:t>.</a:t>
            </a:r>
          </a:p>
          <a:p>
            <a:r>
              <a:rPr lang="en-IN" dirty="0" smtClean="0">
                <a:solidFill>
                  <a:schemeClr val="bg1"/>
                </a:solidFill>
              </a:rPr>
              <a:t>WIPO – World Intellectual Property Organisation</a:t>
            </a:r>
          </a:p>
          <a:p>
            <a:r>
              <a:rPr lang="en-IN" dirty="0">
                <a:solidFill>
                  <a:schemeClr val="bg1"/>
                </a:solidFill>
              </a:rPr>
              <a:t>T</a:t>
            </a:r>
            <a:r>
              <a:rPr lang="en-IN" dirty="0" smtClean="0">
                <a:solidFill>
                  <a:schemeClr val="bg1"/>
                </a:solidFill>
              </a:rPr>
              <a:t>o </a:t>
            </a:r>
            <a:r>
              <a:rPr lang="en-IN" dirty="0">
                <a:solidFill>
                  <a:schemeClr val="bg1"/>
                </a:solidFill>
              </a:rPr>
              <a:t>facilitate the membership of India in WIPO Copyright Treaty (WCT) and the WIPO Performers and Phonograms Treaty (</a:t>
            </a:r>
            <a:r>
              <a:rPr lang="en-IN" dirty="0" smtClean="0">
                <a:solidFill>
                  <a:schemeClr val="bg1"/>
                </a:solidFill>
              </a:rPr>
              <a:t>WPPT)</a:t>
            </a:r>
          </a:p>
          <a:p>
            <a:r>
              <a:rPr lang="en-IN" dirty="0">
                <a:solidFill>
                  <a:schemeClr val="bg1"/>
                </a:solidFill>
              </a:rPr>
              <a:t>Section 65(A) and Section 65(B) was inserted in the act.</a:t>
            </a:r>
          </a:p>
        </p:txBody>
      </p:sp>
    </p:spTree>
    <p:extLst>
      <p:ext uri="{BB962C8B-B14F-4D97-AF65-F5344CB8AC3E}">
        <p14:creationId xmlns:p14="http://schemas.microsoft.com/office/powerpoint/2010/main" val="3192126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Section 65(A)</a:t>
            </a:r>
            <a:endParaRPr lang="en-IN" dirty="0">
              <a:solidFill>
                <a:schemeClr val="bg1"/>
              </a:solidFill>
            </a:endParaRPr>
          </a:p>
        </p:txBody>
      </p:sp>
      <p:sp>
        <p:nvSpPr>
          <p:cNvPr id="3" name="Content Placeholder 2"/>
          <p:cNvSpPr>
            <a:spLocks noGrp="1"/>
          </p:cNvSpPr>
          <p:nvPr>
            <p:ph idx="1"/>
          </p:nvPr>
        </p:nvSpPr>
        <p:spPr/>
        <p:txBody>
          <a:bodyPr/>
          <a:lstStyle/>
          <a:p>
            <a:r>
              <a:rPr lang="en-IN" b="1" dirty="0">
                <a:solidFill>
                  <a:schemeClr val="bg1"/>
                </a:solidFill>
              </a:rPr>
              <a:t>Section 65(A) was provided for the Protection of Technological Measures. </a:t>
            </a:r>
            <a:endParaRPr lang="en-IN" b="1" dirty="0" smtClean="0">
              <a:solidFill>
                <a:schemeClr val="bg1"/>
              </a:solidFill>
            </a:endParaRPr>
          </a:p>
          <a:p>
            <a:r>
              <a:rPr lang="en-IN" b="1" dirty="0" smtClean="0">
                <a:solidFill>
                  <a:schemeClr val="bg1"/>
                </a:solidFill>
              </a:rPr>
              <a:t>It states that any </a:t>
            </a:r>
            <a:r>
              <a:rPr lang="en-IN" b="1" dirty="0">
                <a:solidFill>
                  <a:schemeClr val="bg1"/>
                </a:solidFill>
              </a:rPr>
              <a:t>person who circumvents an effective technological measure applied for protecting any of the rights conferred in the Act, with the intention of infringing such rights, shall be punishable with imprisonment which may extend to two years and shall also be liable to </a:t>
            </a:r>
            <a:r>
              <a:rPr lang="en-IN" b="1" dirty="0" smtClean="0">
                <a:solidFill>
                  <a:schemeClr val="bg1"/>
                </a:solidFill>
              </a:rPr>
              <a:t>fine.</a:t>
            </a:r>
            <a:endParaRPr lang="en-IN" b="1" dirty="0">
              <a:solidFill>
                <a:schemeClr val="bg1"/>
              </a:solidFill>
            </a:endParaRPr>
          </a:p>
        </p:txBody>
      </p:sp>
    </p:spTree>
    <p:extLst>
      <p:ext uri="{BB962C8B-B14F-4D97-AF65-F5344CB8AC3E}">
        <p14:creationId xmlns:p14="http://schemas.microsoft.com/office/powerpoint/2010/main" val="735755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Section 65 (B)</a:t>
            </a:r>
            <a:endParaRPr lang="en-IN" dirty="0">
              <a:solidFill>
                <a:schemeClr val="bg1"/>
              </a:solidFill>
            </a:endParaRPr>
          </a:p>
        </p:txBody>
      </p:sp>
      <p:sp>
        <p:nvSpPr>
          <p:cNvPr id="3" name="Content Placeholder 2"/>
          <p:cNvSpPr>
            <a:spLocks noGrp="1"/>
          </p:cNvSpPr>
          <p:nvPr>
            <p:ph idx="1"/>
          </p:nvPr>
        </p:nvSpPr>
        <p:spPr/>
        <p:txBody>
          <a:bodyPr/>
          <a:lstStyle/>
          <a:p>
            <a:r>
              <a:rPr lang="en-IN" b="1" dirty="0">
                <a:solidFill>
                  <a:schemeClr val="bg1"/>
                </a:solidFill>
              </a:rPr>
              <a:t>Section 65(B) was provided for the Protection of Rights Management Information. </a:t>
            </a:r>
            <a:endParaRPr lang="en-IN" b="1" dirty="0" smtClean="0">
              <a:solidFill>
                <a:schemeClr val="bg1"/>
              </a:solidFill>
            </a:endParaRPr>
          </a:p>
          <a:p>
            <a:r>
              <a:rPr lang="en-IN" b="1" dirty="0" smtClean="0">
                <a:solidFill>
                  <a:schemeClr val="bg1"/>
                </a:solidFill>
              </a:rPr>
              <a:t>It </a:t>
            </a:r>
            <a:r>
              <a:rPr lang="en-IN" b="1" dirty="0">
                <a:solidFill>
                  <a:schemeClr val="bg1"/>
                </a:solidFill>
              </a:rPr>
              <a:t>states that any person, who knowingly- (1) removes or alters any rights management information without authority, or (2) distributes, imports for distribution, broadcasts or communicates to the public, without authority, copies of any work, or performance knowing that electronic rights management information has been removed or altered without authority, shall be punishable with imprisonment which may extend to two years and shall also be liable to fine.</a:t>
            </a:r>
          </a:p>
        </p:txBody>
      </p:sp>
    </p:spTree>
    <p:extLst>
      <p:ext uri="{BB962C8B-B14F-4D97-AF65-F5344CB8AC3E}">
        <p14:creationId xmlns:p14="http://schemas.microsoft.com/office/powerpoint/2010/main" val="344558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0365"/>
            <a:ext cx="10515600" cy="1325563"/>
          </a:xfrm>
        </p:spPr>
        <p:txBody>
          <a:bodyPr/>
          <a:lstStyle/>
          <a:p>
            <a:r>
              <a:rPr lang="en-IN" dirty="0" smtClean="0">
                <a:solidFill>
                  <a:schemeClr val="bg1"/>
                </a:solidFill>
              </a:rPr>
              <a:t>Other major changes as per 2012 amendment</a:t>
            </a:r>
            <a:endParaRPr lang="en-IN" dirty="0">
              <a:solidFill>
                <a:schemeClr val="bg1"/>
              </a:solidFill>
            </a:endParaRPr>
          </a:p>
        </p:txBody>
      </p:sp>
      <p:pic>
        <p:nvPicPr>
          <p:cNvPr id="4" name="Picture 3"/>
          <p:cNvPicPr>
            <a:picLocks noChangeAspect="1"/>
          </p:cNvPicPr>
          <p:nvPr/>
        </p:nvPicPr>
        <p:blipFill rotWithShape="1">
          <a:blip r:embed="rId2"/>
          <a:srcRect t="18689" r="35208" b="5349"/>
          <a:stretch/>
        </p:blipFill>
        <p:spPr>
          <a:xfrm>
            <a:off x="0" y="1666240"/>
            <a:ext cx="12192000" cy="5207000"/>
          </a:xfrm>
          <a:prstGeom prst="rect">
            <a:avLst/>
          </a:prstGeom>
        </p:spPr>
      </p:pic>
    </p:spTree>
    <p:extLst>
      <p:ext uri="{BB962C8B-B14F-4D97-AF65-F5344CB8AC3E}">
        <p14:creationId xmlns:p14="http://schemas.microsoft.com/office/powerpoint/2010/main" val="3601145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John Doe orders/ Ashok Kumar orders</a:t>
            </a:r>
            <a:endParaRPr lang="en-IN"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IN" dirty="0">
                <a:solidFill>
                  <a:schemeClr val="bg1"/>
                </a:solidFill>
              </a:rPr>
              <a:t>The term John Doe order refers to orders where the </a:t>
            </a:r>
            <a:r>
              <a:rPr lang="en-IN" b="1" dirty="0">
                <a:solidFill>
                  <a:schemeClr val="bg1"/>
                </a:solidFill>
              </a:rPr>
              <a:t>identities of defendants are unknown</a:t>
            </a:r>
            <a:r>
              <a:rPr lang="en-IN" dirty="0">
                <a:solidFill>
                  <a:schemeClr val="bg1"/>
                </a:solidFill>
              </a:rPr>
              <a:t> at the time of filing of the petition and the orders identify the defendants only by way of some description</a:t>
            </a:r>
            <a:r>
              <a:rPr lang="en-IN" dirty="0" smtClean="0">
                <a:solidFill>
                  <a:schemeClr val="bg1"/>
                </a:solidFill>
              </a:rPr>
              <a:t>.</a:t>
            </a:r>
          </a:p>
          <a:p>
            <a:r>
              <a:rPr lang="en-IN" dirty="0" smtClean="0">
                <a:solidFill>
                  <a:schemeClr val="bg1"/>
                </a:solidFill>
              </a:rPr>
              <a:t>In India, John Doe orders are also called as Ashok Kumar orders.</a:t>
            </a:r>
          </a:p>
          <a:p>
            <a:r>
              <a:rPr lang="en-IN" dirty="0">
                <a:solidFill>
                  <a:schemeClr val="bg1"/>
                </a:solidFill>
              </a:rPr>
              <a:t>Producers of the Indian Film Industry are using these orders to deal with the problem of online piracy</a:t>
            </a:r>
            <a:r>
              <a:rPr lang="en-IN" dirty="0" smtClean="0">
                <a:solidFill>
                  <a:schemeClr val="bg1"/>
                </a:solidFill>
              </a:rPr>
              <a:t>.</a:t>
            </a:r>
          </a:p>
          <a:p>
            <a:r>
              <a:rPr lang="en-IN" dirty="0" smtClean="0">
                <a:solidFill>
                  <a:schemeClr val="bg1"/>
                </a:solidFill>
              </a:rPr>
              <a:t> </a:t>
            </a:r>
            <a:r>
              <a:rPr lang="en-IN" dirty="0">
                <a:solidFill>
                  <a:schemeClr val="bg1"/>
                </a:solidFill>
              </a:rPr>
              <a:t>By this order, any suspected website can be blocked before the release of new movies. </a:t>
            </a:r>
            <a:endParaRPr lang="en-IN" dirty="0" smtClean="0">
              <a:solidFill>
                <a:schemeClr val="bg1"/>
              </a:solidFill>
            </a:endParaRPr>
          </a:p>
          <a:p>
            <a:r>
              <a:rPr lang="en-IN" dirty="0" smtClean="0">
                <a:solidFill>
                  <a:schemeClr val="bg1"/>
                </a:solidFill>
              </a:rPr>
              <a:t>These </a:t>
            </a:r>
            <a:r>
              <a:rPr lang="en-IN" dirty="0">
                <a:solidFill>
                  <a:schemeClr val="bg1"/>
                </a:solidFill>
              </a:rPr>
              <a:t>orders are granted only after careful investigation of the circumstances</a:t>
            </a:r>
            <a:r>
              <a:rPr lang="en-IN" dirty="0" smtClean="0">
                <a:solidFill>
                  <a:schemeClr val="bg1"/>
                </a:solidFill>
              </a:rPr>
              <a:t>.</a:t>
            </a:r>
          </a:p>
          <a:p>
            <a:r>
              <a:rPr lang="en-IN" dirty="0">
                <a:solidFill>
                  <a:schemeClr val="bg1"/>
                </a:solidFill>
              </a:rPr>
              <a:t>In India, this order is mostly related to pirating of movies, illegal broadcasting of channels, and illegal publishing of books, among others.</a:t>
            </a:r>
          </a:p>
        </p:txBody>
      </p:sp>
    </p:spTree>
    <p:extLst>
      <p:ext uri="{BB962C8B-B14F-4D97-AF65-F5344CB8AC3E}">
        <p14:creationId xmlns:p14="http://schemas.microsoft.com/office/powerpoint/2010/main" val="3591945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bg1"/>
                </a:solidFill>
              </a:rPr>
              <a:t>John Doe Order and Indian Courts</a:t>
            </a:r>
          </a:p>
        </p:txBody>
      </p:sp>
      <p:sp>
        <p:nvSpPr>
          <p:cNvPr id="3" name="Content Placeholder 2"/>
          <p:cNvSpPr>
            <a:spLocks noGrp="1"/>
          </p:cNvSpPr>
          <p:nvPr>
            <p:ph idx="1"/>
          </p:nvPr>
        </p:nvSpPr>
        <p:spPr/>
        <p:txBody>
          <a:bodyPr>
            <a:normAutofit fontScale="77500" lnSpcReduction="20000"/>
          </a:bodyPr>
          <a:lstStyle/>
          <a:p>
            <a:r>
              <a:rPr lang="en-IN" dirty="0" smtClean="0">
                <a:solidFill>
                  <a:schemeClr val="bg1"/>
                </a:solidFill>
              </a:rPr>
              <a:t>Under </a:t>
            </a:r>
            <a:r>
              <a:rPr lang="en-IN" dirty="0">
                <a:solidFill>
                  <a:schemeClr val="bg1"/>
                </a:solidFill>
              </a:rPr>
              <a:t>the Indian scenario, John Doe order is issued in the following areas:</a:t>
            </a:r>
          </a:p>
          <a:p>
            <a:r>
              <a:rPr lang="en-IN" b="1" dirty="0">
                <a:solidFill>
                  <a:schemeClr val="bg1"/>
                </a:solidFill>
              </a:rPr>
              <a:t>Movies</a:t>
            </a:r>
            <a:endParaRPr lang="en-IN" dirty="0">
              <a:solidFill>
                <a:schemeClr val="bg1"/>
              </a:solidFill>
            </a:endParaRPr>
          </a:p>
          <a:p>
            <a:r>
              <a:rPr lang="en-IN" dirty="0">
                <a:solidFill>
                  <a:schemeClr val="bg1"/>
                </a:solidFill>
              </a:rPr>
              <a:t>Before release or even after release, the telecasting or copying and selling unauthorized copies of a movie. The producers can protect their rights by securing a John Doe order where the will file a petition/application to issue John Doe order in the name of so-called produced movie by them and the court may upon deciding the merits of the case may proceed to issue John Doe order.</a:t>
            </a:r>
          </a:p>
          <a:p>
            <a:r>
              <a:rPr lang="en-IN" b="1" dirty="0">
                <a:solidFill>
                  <a:schemeClr val="bg1"/>
                </a:solidFill>
              </a:rPr>
              <a:t>Books</a:t>
            </a:r>
            <a:endParaRPr lang="en-IN" dirty="0">
              <a:solidFill>
                <a:schemeClr val="bg1"/>
              </a:solidFill>
            </a:endParaRPr>
          </a:p>
          <a:p>
            <a:r>
              <a:rPr lang="en-IN" dirty="0">
                <a:solidFill>
                  <a:schemeClr val="bg1"/>
                </a:solidFill>
              </a:rPr>
              <a:t>Author or the Publisher may approach the court and establish that the book authored by them is having a likely apprehension of copying without the permission of the author or the publisher and therefore, should be curbed by such unauthorized publication. The court may upon evaluation of the case grant the John Doe order.</a:t>
            </a:r>
          </a:p>
          <a:p>
            <a:r>
              <a:rPr lang="en-IN" b="1" dirty="0">
                <a:solidFill>
                  <a:schemeClr val="bg1"/>
                </a:solidFill>
              </a:rPr>
              <a:t>Sports Events</a:t>
            </a:r>
            <a:endParaRPr lang="en-IN" dirty="0">
              <a:solidFill>
                <a:schemeClr val="bg1"/>
              </a:solidFill>
            </a:endParaRPr>
          </a:p>
          <a:p>
            <a:r>
              <a:rPr lang="en-IN" dirty="0">
                <a:solidFill>
                  <a:schemeClr val="bg1"/>
                </a:solidFill>
              </a:rPr>
              <a:t>Live telecast rights can be protected via John Doe order.</a:t>
            </a:r>
          </a:p>
          <a:p>
            <a:endParaRPr lang="en-IN" dirty="0">
              <a:solidFill>
                <a:schemeClr val="bg1"/>
              </a:solidFill>
            </a:endParaRPr>
          </a:p>
        </p:txBody>
      </p:sp>
    </p:spTree>
    <p:extLst>
      <p:ext uri="{BB962C8B-B14F-4D97-AF65-F5344CB8AC3E}">
        <p14:creationId xmlns:p14="http://schemas.microsoft.com/office/powerpoint/2010/main" val="106580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bg1"/>
                </a:solidFill>
              </a:rPr>
              <a:t>Defamation Law (Section 499)</a:t>
            </a:r>
            <a:endParaRPr lang="en-IN" b="1" dirty="0">
              <a:solidFill>
                <a:schemeClr val="bg1"/>
              </a:solidFill>
            </a:endParaRPr>
          </a:p>
        </p:txBody>
      </p:sp>
      <p:sp>
        <p:nvSpPr>
          <p:cNvPr id="3" name="Content Placeholder 2"/>
          <p:cNvSpPr>
            <a:spLocks noGrp="1"/>
          </p:cNvSpPr>
          <p:nvPr>
            <p:ph idx="1"/>
          </p:nvPr>
        </p:nvSpPr>
        <p:spPr/>
        <p:txBody>
          <a:bodyPr/>
          <a:lstStyle/>
          <a:p>
            <a:r>
              <a:rPr lang="en-IN" spc="-10" dirty="0" smtClean="0">
                <a:solidFill>
                  <a:schemeClr val="bg1"/>
                </a:solidFill>
                <a:latin typeface="Carlito"/>
                <a:cs typeface="Carlito"/>
              </a:rPr>
              <a:t>Explanation </a:t>
            </a:r>
            <a:r>
              <a:rPr lang="en-IN" spc="-5" dirty="0" smtClean="0">
                <a:solidFill>
                  <a:schemeClr val="bg1"/>
                </a:solidFill>
                <a:latin typeface="Carlito"/>
                <a:cs typeface="Carlito"/>
              </a:rPr>
              <a:t>1 - It </a:t>
            </a:r>
            <a:r>
              <a:rPr lang="en-IN" spc="-15" dirty="0" smtClean="0">
                <a:solidFill>
                  <a:schemeClr val="bg1"/>
                </a:solidFill>
                <a:latin typeface="Carlito"/>
                <a:cs typeface="Carlito"/>
              </a:rPr>
              <a:t>may </a:t>
            </a:r>
            <a:r>
              <a:rPr lang="en-IN" spc="-5" dirty="0" smtClean="0">
                <a:solidFill>
                  <a:schemeClr val="bg1"/>
                </a:solidFill>
                <a:latin typeface="Carlito"/>
                <a:cs typeface="Carlito"/>
              </a:rPr>
              <a:t>amount </a:t>
            </a:r>
            <a:r>
              <a:rPr lang="en-IN" spc="-15" dirty="0" smtClean="0">
                <a:solidFill>
                  <a:schemeClr val="bg1"/>
                </a:solidFill>
                <a:latin typeface="Carlito"/>
                <a:cs typeface="Carlito"/>
              </a:rPr>
              <a:t>to </a:t>
            </a:r>
            <a:r>
              <a:rPr lang="en-IN" spc="-10" dirty="0" smtClean="0">
                <a:solidFill>
                  <a:schemeClr val="bg1"/>
                </a:solidFill>
                <a:latin typeface="Carlito"/>
                <a:cs typeface="Carlito"/>
              </a:rPr>
              <a:t>defamation to </a:t>
            </a:r>
            <a:r>
              <a:rPr lang="en-IN" spc="-5" dirty="0" smtClean="0">
                <a:solidFill>
                  <a:schemeClr val="bg1"/>
                </a:solidFill>
                <a:latin typeface="Carlito"/>
                <a:cs typeface="Carlito"/>
              </a:rPr>
              <a:t>impute anything </a:t>
            </a:r>
            <a:r>
              <a:rPr lang="en-IN" spc="-15" dirty="0" smtClean="0">
                <a:solidFill>
                  <a:schemeClr val="bg1"/>
                </a:solidFill>
                <a:latin typeface="Carlito"/>
                <a:cs typeface="Carlito"/>
              </a:rPr>
              <a:t>to  </a:t>
            </a:r>
            <a:r>
              <a:rPr lang="en-IN" dirty="0" smtClean="0">
                <a:solidFill>
                  <a:schemeClr val="bg1"/>
                </a:solidFill>
                <a:latin typeface="Carlito"/>
                <a:cs typeface="Carlito"/>
              </a:rPr>
              <a:t>a </a:t>
            </a:r>
            <a:r>
              <a:rPr lang="en-IN" spc="-5" dirty="0" smtClean="0">
                <a:solidFill>
                  <a:schemeClr val="bg1"/>
                </a:solidFill>
                <a:latin typeface="Carlito"/>
                <a:cs typeface="Carlito"/>
              </a:rPr>
              <a:t>deceased </a:t>
            </a:r>
            <a:r>
              <a:rPr lang="en-IN" spc="-10" dirty="0" smtClean="0">
                <a:solidFill>
                  <a:schemeClr val="bg1"/>
                </a:solidFill>
                <a:latin typeface="Carlito"/>
                <a:cs typeface="Carlito"/>
              </a:rPr>
              <a:t>person, </a:t>
            </a:r>
            <a:r>
              <a:rPr lang="en-IN" spc="-5" dirty="0" smtClean="0">
                <a:solidFill>
                  <a:schemeClr val="bg1"/>
                </a:solidFill>
                <a:latin typeface="Carlito"/>
                <a:cs typeface="Carlito"/>
              </a:rPr>
              <a:t>if </a:t>
            </a:r>
            <a:r>
              <a:rPr lang="en-IN" dirty="0" smtClean="0">
                <a:solidFill>
                  <a:schemeClr val="bg1"/>
                </a:solidFill>
                <a:latin typeface="Carlito"/>
                <a:cs typeface="Carlito"/>
              </a:rPr>
              <a:t>the </a:t>
            </a:r>
            <a:r>
              <a:rPr lang="en-IN" spc="-5" dirty="0" smtClean="0">
                <a:solidFill>
                  <a:schemeClr val="bg1"/>
                </a:solidFill>
                <a:latin typeface="Carlito"/>
                <a:cs typeface="Carlito"/>
              </a:rPr>
              <a:t>imputation </a:t>
            </a:r>
            <a:r>
              <a:rPr lang="en-IN" spc="-10" dirty="0" smtClean="0">
                <a:solidFill>
                  <a:schemeClr val="bg1"/>
                </a:solidFill>
                <a:latin typeface="Carlito"/>
                <a:cs typeface="Carlito"/>
              </a:rPr>
              <a:t>would </a:t>
            </a:r>
            <a:r>
              <a:rPr lang="en-IN" dirty="0" smtClean="0">
                <a:solidFill>
                  <a:schemeClr val="bg1"/>
                </a:solidFill>
                <a:latin typeface="Carlito"/>
                <a:cs typeface="Carlito"/>
              </a:rPr>
              <a:t>harm the </a:t>
            </a:r>
            <a:r>
              <a:rPr lang="en-IN" spc="-10" dirty="0" smtClean="0">
                <a:solidFill>
                  <a:schemeClr val="bg1"/>
                </a:solidFill>
                <a:latin typeface="Carlito"/>
                <a:cs typeface="Carlito"/>
              </a:rPr>
              <a:t>reputation </a:t>
            </a:r>
            <a:r>
              <a:rPr lang="en-IN" spc="-5" dirty="0" smtClean="0">
                <a:solidFill>
                  <a:schemeClr val="bg1"/>
                </a:solidFill>
                <a:latin typeface="Carlito"/>
                <a:cs typeface="Carlito"/>
              </a:rPr>
              <a:t>of  that </a:t>
            </a:r>
            <a:r>
              <a:rPr lang="en-IN" spc="-10" dirty="0" smtClean="0">
                <a:solidFill>
                  <a:schemeClr val="bg1"/>
                </a:solidFill>
                <a:latin typeface="Carlito"/>
                <a:cs typeface="Carlito"/>
              </a:rPr>
              <a:t>person </a:t>
            </a:r>
            <a:r>
              <a:rPr lang="en-IN" spc="-5" dirty="0" smtClean="0">
                <a:solidFill>
                  <a:schemeClr val="bg1"/>
                </a:solidFill>
                <a:latin typeface="Carlito"/>
                <a:cs typeface="Carlito"/>
              </a:rPr>
              <a:t>if </a:t>
            </a:r>
            <a:r>
              <a:rPr lang="en-IN" dirty="0" smtClean="0">
                <a:solidFill>
                  <a:schemeClr val="bg1"/>
                </a:solidFill>
                <a:latin typeface="Carlito"/>
                <a:cs typeface="Carlito"/>
              </a:rPr>
              <a:t>living, and </a:t>
            </a:r>
            <a:r>
              <a:rPr lang="en-IN" spc="-5" dirty="0" smtClean="0">
                <a:solidFill>
                  <a:schemeClr val="bg1"/>
                </a:solidFill>
                <a:latin typeface="Carlito"/>
                <a:cs typeface="Carlito"/>
              </a:rPr>
              <a:t>is intended </a:t>
            </a:r>
            <a:r>
              <a:rPr lang="en-IN" spc="-10" dirty="0" smtClean="0">
                <a:solidFill>
                  <a:schemeClr val="bg1"/>
                </a:solidFill>
                <a:latin typeface="Carlito"/>
                <a:cs typeface="Carlito"/>
              </a:rPr>
              <a:t>to </a:t>
            </a:r>
            <a:r>
              <a:rPr lang="en-IN" dirty="0" smtClean="0">
                <a:solidFill>
                  <a:schemeClr val="bg1"/>
                </a:solidFill>
                <a:latin typeface="Carlito"/>
                <a:cs typeface="Carlito"/>
              </a:rPr>
              <a:t>be </a:t>
            </a:r>
            <a:r>
              <a:rPr lang="en-IN" spc="-5" dirty="0" smtClean="0">
                <a:solidFill>
                  <a:schemeClr val="bg1"/>
                </a:solidFill>
                <a:latin typeface="Carlito"/>
                <a:cs typeface="Carlito"/>
              </a:rPr>
              <a:t>hurtful </a:t>
            </a:r>
            <a:r>
              <a:rPr lang="en-IN" spc="-10" dirty="0" smtClean="0">
                <a:solidFill>
                  <a:schemeClr val="bg1"/>
                </a:solidFill>
                <a:latin typeface="Carlito"/>
                <a:cs typeface="Carlito"/>
              </a:rPr>
              <a:t>to </a:t>
            </a:r>
            <a:r>
              <a:rPr lang="en-IN" dirty="0" smtClean="0">
                <a:solidFill>
                  <a:schemeClr val="bg1"/>
                </a:solidFill>
                <a:latin typeface="Carlito"/>
                <a:cs typeface="Carlito"/>
              </a:rPr>
              <a:t>the </a:t>
            </a:r>
            <a:r>
              <a:rPr lang="en-IN" spc="-5" dirty="0" smtClean="0">
                <a:solidFill>
                  <a:schemeClr val="bg1"/>
                </a:solidFill>
                <a:latin typeface="Carlito"/>
                <a:cs typeface="Carlito"/>
              </a:rPr>
              <a:t>feelings of  his </a:t>
            </a:r>
            <a:r>
              <a:rPr lang="en-IN" spc="-10" dirty="0" smtClean="0">
                <a:solidFill>
                  <a:schemeClr val="bg1"/>
                </a:solidFill>
                <a:latin typeface="Carlito"/>
                <a:cs typeface="Carlito"/>
              </a:rPr>
              <a:t>family </a:t>
            </a:r>
            <a:r>
              <a:rPr lang="en-IN" spc="-5" dirty="0" smtClean="0">
                <a:solidFill>
                  <a:schemeClr val="bg1"/>
                </a:solidFill>
                <a:latin typeface="Carlito"/>
                <a:cs typeface="Carlito"/>
              </a:rPr>
              <a:t>or other near</a:t>
            </a:r>
            <a:r>
              <a:rPr lang="en-IN" spc="50" dirty="0" smtClean="0">
                <a:solidFill>
                  <a:schemeClr val="bg1"/>
                </a:solidFill>
                <a:latin typeface="Carlito"/>
                <a:cs typeface="Carlito"/>
              </a:rPr>
              <a:t> </a:t>
            </a:r>
            <a:r>
              <a:rPr lang="en-IN" spc="-10" dirty="0" smtClean="0">
                <a:solidFill>
                  <a:schemeClr val="bg1"/>
                </a:solidFill>
                <a:latin typeface="Carlito"/>
                <a:cs typeface="Carlito"/>
              </a:rPr>
              <a:t>relatives.</a:t>
            </a:r>
          </a:p>
          <a:p>
            <a:r>
              <a:rPr lang="en-IN" spc="-10" dirty="0" smtClean="0">
                <a:solidFill>
                  <a:schemeClr val="bg1"/>
                </a:solidFill>
                <a:latin typeface="Carlito"/>
                <a:cs typeface="Carlito"/>
              </a:rPr>
              <a:t>Explanation </a:t>
            </a:r>
            <a:r>
              <a:rPr lang="en-IN" dirty="0" smtClean="0">
                <a:solidFill>
                  <a:schemeClr val="bg1"/>
                </a:solidFill>
                <a:latin typeface="Carlito"/>
                <a:cs typeface="Carlito"/>
              </a:rPr>
              <a:t>2 - It </a:t>
            </a:r>
            <a:r>
              <a:rPr lang="en-IN" spc="-15" dirty="0" smtClean="0">
                <a:solidFill>
                  <a:schemeClr val="bg1"/>
                </a:solidFill>
                <a:latin typeface="Carlito"/>
                <a:cs typeface="Carlito"/>
              </a:rPr>
              <a:t>may </a:t>
            </a:r>
            <a:r>
              <a:rPr lang="en-IN" spc="-5" dirty="0" smtClean="0">
                <a:solidFill>
                  <a:schemeClr val="bg1"/>
                </a:solidFill>
                <a:latin typeface="Carlito"/>
                <a:cs typeface="Carlito"/>
              </a:rPr>
              <a:t>amount </a:t>
            </a:r>
            <a:r>
              <a:rPr lang="en-IN" spc="-10" dirty="0" smtClean="0">
                <a:solidFill>
                  <a:schemeClr val="bg1"/>
                </a:solidFill>
                <a:latin typeface="Carlito"/>
                <a:cs typeface="Carlito"/>
              </a:rPr>
              <a:t>to defamation to </a:t>
            </a:r>
            <a:r>
              <a:rPr lang="en-IN" spc="-15" dirty="0" smtClean="0">
                <a:solidFill>
                  <a:schemeClr val="bg1"/>
                </a:solidFill>
                <a:latin typeface="Carlito"/>
                <a:cs typeface="Carlito"/>
              </a:rPr>
              <a:t>make </a:t>
            </a:r>
            <a:r>
              <a:rPr lang="en-IN" dirty="0" smtClean="0">
                <a:solidFill>
                  <a:schemeClr val="bg1"/>
                </a:solidFill>
                <a:latin typeface="Carlito"/>
                <a:cs typeface="Carlito"/>
              </a:rPr>
              <a:t>an  </a:t>
            </a:r>
            <a:r>
              <a:rPr lang="en-IN" spc="-10" dirty="0" smtClean="0">
                <a:solidFill>
                  <a:schemeClr val="bg1"/>
                </a:solidFill>
                <a:latin typeface="Carlito"/>
                <a:cs typeface="Carlito"/>
              </a:rPr>
              <a:t>imputation </a:t>
            </a:r>
            <a:r>
              <a:rPr lang="en-IN" spc="-5" dirty="0" smtClean="0">
                <a:solidFill>
                  <a:schemeClr val="bg1"/>
                </a:solidFill>
                <a:latin typeface="Carlito"/>
                <a:cs typeface="Carlito"/>
              </a:rPr>
              <a:t>concerning </a:t>
            </a:r>
            <a:r>
              <a:rPr lang="en-IN" dirty="0" smtClean="0">
                <a:solidFill>
                  <a:schemeClr val="bg1"/>
                </a:solidFill>
                <a:latin typeface="Carlito"/>
                <a:cs typeface="Carlito"/>
              </a:rPr>
              <a:t>a </a:t>
            </a:r>
            <a:r>
              <a:rPr lang="en-IN" spc="-10" dirty="0" smtClean="0">
                <a:solidFill>
                  <a:schemeClr val="bg1"/>
                </a:solidFill>
                <a:latin typeface="Carlito"/>
                <a:cs typeface="Carlito"/>
              </a:rPr>
              <a:t>company </a:t>
            </a:r>
            <a:r>
              <a:rPr lang="en-IN" spc="-5" dirty="0" smtClean="0">
                <a:solidFill>
                  <a:schemeClr val="bg1"/>
                </a:solidFill>
                <a:latin typeface="Carlito"/>
                <a:cs typeface="Carlito"/>
              </a:rPr>
              <a:t>or </a:t>
            </a:r>
            <a:r>
              <a:rPr lang="en-IN" dirty="0" smtClean="0">
                <a:solidFill>
                  <a:schemeClr val="bg1"/>
                </a:solidFill>
                <a:latin typeface="Carlito"/>
                <a:cs typeface="Carlito"/>
              </a:rPr>
              <a:t>an </a:t>
            </a:r>
            <a:r>
              <a:rPr lang="en-IN" spc="-5" dirty="0" smtClean="0">
                <a:solidFill>
                  <a:schemeClr val="bg1"/>
                </a:solidFill>
                <a:latin typeface="Carlito"/>
                <a:cs typeface="Carlito"/>
              </a:rPr>
              <a:t>association or collection of  </a:t>
            </a:r>
            <a:r>
              <a:rPr lang="en-IN" spc="-10" dirty="0" smtClean="0">
                <a:solidFill>
                  <a:schemeClr val="bg1"/>
                </a:solidFill>
                <a:latin typeface="Carlito"/>
                <a:cs typeface="Carlito"/>
              </a:rPr>
              <a:t>persons </a:t>
            </a:r>
            <a:r>
              <a:rPr lang="en-IN" dirty="0" smtClean="0">
                <a:solidFill>
                  <a:schemeClr val="bg1"/>
                </a:solidFill>
                <a:latin typeface="Carlito"/>
                <a:cs typeface="Carlito"/>
              </a:rPr>
              <a:t>as</a:t>
            </a:r>
            <a:r>
              <a:rPr lang="en-IN" spc="20" dirty="0" smtClean="0">
                <a:solidFill>
                  <a:schemeClr val="bg1"/>
                </a:solidFill>
                <a:latin typeface="Carlito"/>
                <a:cs typeface="Carlito"/>
              </a:rPr>
              <a:t> </a:t>
            </a:r>
            <a:r>
              <a:rPr lang="en-IN" spc="-5" dirty="0" smtClean="0">
                <a:solidFill>
                  <a:schemeClr val="bg1"/>
                </a:solidFill>
                <a:latin typeface="Carlito"/>
                <a:cs typeface="Carlito"/>
              </a:rPr>
              <a:t>such.</a:t>
            </a:r>
          </a:p>
          <a:p>
            <a:r>
              <a:rPr lang="en-IN" spc="-10" dirty="0" smtClean="0">
                <a:solidFill>
                  <a:schemeClr val="bg1"/>
                </a:solidFill>
                <a:latin typeface="Carlito"/>
                <a:cs typeface="Carlito"/>
              </a:rPr>
              <a:t>Explanation </a:t>
            </a:r>
            <a:r>
              <a:rPr lang="en-IN" dirty="0" smtClean="0">
                <a:solidFill>
                  <a:schemeClr val="bg1"/>
                </a:solidFill>
                <a:latin typeface="Carlito"/>
                <a:cs typeface="Carlito"/>
              </a:rPr>
              <a:t>3 -An </a:t>
            </a:r>
            <a:r>
              <a:rPr lang="en-IN" spc="-10" dirty="0" smtClean="0">
                <a:solidFill>
                  <a:schemeClr val="bg1"/>
                </a:solidFill>
                <a:latin typeface="Carlito"/>
                <a:cs typeface="Carlito"/>
              </a:rPr>
              <a:t>imputation </a:t>
            </a:r>
            <a:r>
              <a:rPr lang="en-IN" spc="-5" dirty="0" smtClean="0">
                <a:solidFill>
                  <a:schemeClr val="bg1"/>
                </a:solidFill>
                <a:latin typeface="Carlito"/>
                <a:cs typeface="Carlito"/>
              </a:rPr>
              <a:t>in </a:t>
            </a:r>
            <a:r>
              <a:rPr lang="en-IN" dirty="0" smtClean="0">
                <a:solidFill>
                  <a:schemeClr val="bg1"/>
                </a:solidFill>
                <a:latin typeface="Carlito"/>
                <a:cs typeface="Carlito"/>
              </a:rPr>
              <a:t>the </a:t>
            </a:r>
            <a:r>
              <a:rPr lang="en-IN" spc="-15" dirty="0" smtClean="0">
                <a:solidFill>
                  <a:schemeClr val="bg1"/>
                </a:solidFill>
                <a:latin typeface="Carlito"/>
                <a:cs typeface="Carlito"/>
              </a:rPr>
              <a:t>form </a:t>
            </a:r>
            <a:r>
              <a:rPr lang="en-IN" spc="-5" dirty="0" smtClean="0">
                <a:solidFill>
                  <a:schemeClr val="bg1"/>
                </a:solidFill>
                <a:latin typeface="Carlito"/>
                <a:cs typeface="Carlito"/>
              </a:rPr>
              <a:t>of </a:t>
            </a:r>
            <a:r>
              <a:rPr lang="en-IN" dirty="0" smtClean="0">
                <a:solidFill>
                  <a:schemeClr val="bg1"/>
                </a:solidFill>
                <a:latin typeface="Carlito"/>
                <a:cs typeface="Carlito"/>
              </a:rPr>
              <a:t>an </a:t>
            </a:r>
            <a:r>
              <a:rPr lang="en-IN" spc="-5" dirty="0" smtClean="0">
                <a:solidFill>
                  <a:schemeClr val="bg1"/>
                </a:solidFill>
                <a:latin typeface="Carlito"/>
                <a:cs typeface="Carlito"/>
              </a:rPr>
              <a:t>alternative </a:t>
            </a:r>
            <a:r>
              <a:rPr lang="en-IN" spc="10" dirty="0" smtClean="0">
                <a:solidFill>
                  <a:schemeClr val="bg1"/>
                </a:solidFill>
                <a:latin typeface="Carlito"/>
                <a:cs typeface="Carlito"/>
              </a:rPr>
              <a:t>or  </a:t>
            </a:r>
            <a:r>
              <a:rPr lang="en-IN" spc="-10" dirty="0" smtClean="0">
                <a:solidFill>
                  <a:schemeClr val="bg1"/>
                </a:solidFill>
                <a:latin typeface="Carlito"/>
                <a:cs typeface="Carlito"/>
              </a:rPr>
              <a:t>expressed </a:t>
            </a:r>
            <a:r>
              <a:rPr lang="en-IN" spc="-25" dirty="0" smtClean="0">
                <a:solidFill>
                  <a:schemeClr val="bg1"/>
                </a:solidFill>
                <a:latin typeface="Carlito"/>
                <a:cs typeface="Carlito"/>
              </a:rPr>
              <a:t>ironically, </a:t>
            </a:r>
            <a:r>
              <a:rPr lang="en-IN" spc="-15" dirty="0" smtClean="0">
                <a:solidFill>
                  <a:schemeClr val="bg1"/>
                </a:solidFill>
                <a:latin typeface="Carlito"/>
                <a:cs typeface="Carlito"/>
              </a:rPr>
              <a:t>may </a:t>
            </a:r>
            <a:r>
              <a:rPr lang="en-IN" spc="-5" dirty="0" smtClean="0">
                <a:solidFill>
                  <a:schemeClr val="bg1"/>
                </a:solidFill>
                <a:latin typeface="Carlito"/>
                <a:cs typeface="Carlito"/>
              </a:rPr>
              <a:t>amount </a:t>
            </a:r>
            <a:r>
              <a:rPr lang="en-IN" spc="-10" dirty="0" smtClean="0">
                <a:solidFill>
                  <a:schemeClr val="bg1"/>
                </a:solidFill>
                <a:latin typeface="Carlito"/>
                <a:cs typeface="Carlito"/>
              </a:rPr>
              <a:t>to</a:t>
            </a:r>
            <a:r>
              <a:rPr lang="en-IN" spc="85" dirty="0" smtClean="0">
                <a:solidFill>
                  <a:schemeClr val="bg1"/>
                </a:solidFill>
                <a:latin typeface="Carlito"/>
                <a:cs typeface="Carlito"/>
              </a:rPr>
              <a:t> </a:t>
            </a:r>
            <a:r>
              <a:rPr lang="en-IN" spc="-10" dirty="0" smtClean="0">
                <a:solidFill>
                  <a:schemeClr val="bg1"/>
                </a:solidFill>
                <a:latin typeface="Carlito"/>
                <a:cs typeface="Carlito"/>
              </a:rPr>
              <a:t>defamation.</a:t>
            </a:r>
          </a:p>
          <a:p>
            <a:endParaRPr lang="en-IN" dirty="0" smtClean="0">
              <a:solidFill>
                <a:schemeClr val="bg1"/>
              </a:solidFill>
              <a:latin typeface="Carlito"/>
              <a:cs typeface="Carlito"/>
            </a:endParaRPr>
          </a:p>
          <a:p>
            <a:endParaRPr lang="en-IN" dirty="0" smtClean="0">
              <a:solidFill>
                <a:schemeClr val="bg1"/>
              </a:solidFill>
              <a:latin typeface="Carlito"/>
              <a:cs typeface="Carlito"/>
            </a:endParaRPr>
          </a:p>
          <a:p>
            <a:endParaRPr lang="en-IN" spc="-10" dirty="0" smtClean="0">
              <a:solidFill>
                <a:schemeClr val="bg1"/>
              </a:solidFill>
              <a:latin typeface="Carlito"/>
              <a:cs typeface="Carlito"/>
            </a:endParaRPr>
          </a:p>
          <a:p>
            <a:endParaRPr lang="en-IN" dirty="0" smtClean="0">
              <a:solidFill>
                <a:schemeClr val="bg1"/>
              </a:solidFill>
              <a:latin typeface="Carlito"/>
              <a:cs typeface="Carlito"/>
            </a:endParaRPr>
          </a:p>
          <a:p>
            <a:endParaRPr lang="en-IN" dirty="0"/>
          </a:p>
        </p:txBody>
      </p:sp>
    </p:spTree>
    <p:extLst>
      <p:ext uri="{BB962C8B-B14F-4D97-AF65-F5344CB8AC3E}">
        <p14:creationId xmlns:p14="http://schemas.microsoft.com/office/powerpoint/2010/main" val="1903157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bg1"/>
                </a:solidFill>
              </a:rPr>
              <a:t>Defamation Law (Section 499)</a:t>
            </a:r>
            <a:endParaRPr lang="en-IN" dirty="0"/>
          </a:p>
        </p:txBody>
      </p:sp>
      <p:sp>
        <p:nvSpPr>
          <p:cNvPr id="3" name="Content Placeholder 2"/>
          <p:cNvSpPr>
            <a:spLocks noGrp="1"/>
          </p:cNvSpPr>
          <p:nvPr>
            <p:ph idx="1"/>
          </p:nvPr>
        </p:nvSpPr>
        <p:spPr/>
        <p:txBody>
          <a:bodyPr/>
          <a:lstStyle/>
          <a:p>
            <a:r>
              <a:rPr lang="en-IN" spc="-10" dirty="0" smtClean="0">
                <a:solidFill>
                  <a:schemeClr val="bg1"/>
                </a:solidFill>
                <a:latin typeface="Carlito"/>
                <a:cs typeface="Carlito"/>
              </a:rPr>
              <a:t>Explanation </a:t>
            </a:r>
            <a:r>
              <a:rPr lang="en-IN" dirty="0" smtClean="0">
                <a:solidFill>
                  <a:schemeClr val="bg1"/>
                </a:solidFill>
                <a:latin typeface="Carlito"/>
                <a:cs typeface="Carlito"/>
              </a:rPr>
              <a:t>4.—No </a:t>
            </a:r>
            <a:r>
              <a:rPr lang="en-IN" spc="-5" dirty="0" smtClean="0">
                <a:solidFill>
                  <a:schemeClr val="bg1"/>
                </a:solidFill>
                <a:latin typeface="Carlito"/>
                <a:cs typeface="Carlito"/>
              </a:rPr>
              <a:t>imputation is said </a:t>
            </a:r>
            <a:r>
              <a:rPr lang="en-IN" spc="-10" dirty="0" smtClean="0">
                <a:solidFill>
                  <a:schemeClr val="bg1"/>
                </a:solidFill>
                <a:latin typeface="Carlito"/>
                <a:cs typeface="Carlito"/>
              </a:rPr>
              <a:t>to </a:t>
            </a:r>
            <a:r>
              <a:rPr lang="en-IN" spc="-5" dirty="0" smtClean="0">
                <a:solidFill>
                  <a:schemeClr val="bg1"/>
                </a:solidFill>
                <a:latin typeface="Carlito"/>
                <a:cs typeface="Carlito"/>
              </a:rPr>
              <a:t>harm </a:t>
            </a:r>
            <a:r>
              <a:rPr lang="en-IN" dirty="0" smtClean="0">
                <a:solidFill>
                  <a:schemeClr val="bg1"/>
                </a:solidFill>
                <a:latin typeface="Carlito"/>
                <a:cs typeface="Carlito"/>
              </a:rPr>
              <a:t>a </a:t>
            </a:r>
            <a:r>
              <a:rPr lang="en-IN" spc="-20" dirty="0" smtClean="0">
                <a:solidFill>
                  <a:schemeClr val="bg1"/>
                </a:solidFill>
                <a:latin typeface="Carlito"/>
                <a:cs typeface="Carlito"/>
              </a:rPr>
              <a:t>person’s   </a:t>
            </a:r>
            <a:r>
              <a:rPr lang="en-IN" spc="-10" dirty="0" smtClean="0">
                <a:solidFill>
                  <a:schemeClr val="bg1"/>
                </a:solidFill>
                <a:latin typeface="Carlito"/>
                <a:cs typeface="Carlito"/>
              </a:rPr>
              <a:t>reputation, </a:t>
            </a:r>
            <a:r>
              <a:rPr lang="en-IN" dirty="0" smtClean="0">
                <a:solidFill>
                  <a:schemeClr val="bg1"/>
                </a:solidFill>
                <a:latin typeface="Carlito"/>
                <a:cs typeface="Carlito"/>
              </a:rPr>
              <a:t>unless </a:t>
            </a:r>
            <a:r>
              <a:rPr lang="en-IN" spc="-5" dirty="0" smtClean="0">
                <a:solidFill>
                  <a:schemeClr val="bg1"/>
                </a:solidFill>
                <a:latin typeface="Carlito"/>
                <a:cs typeface="Carlito"/>
              </a:rPr>
              <a:t>that </a:t>
            </a:r>
            <a:r>
              <a:rPr lang="en-IN" spc="-10" dirty="0" smtClean="0">
                <a:solidFill>
                  <a:schemeClr val="bg1"/>
                </a:solidFill>
                <a:latin typeface="Carlito"/>
                <a:cs typeface="Carlito"/>
              </a:rPr>
              <a:t>imputation directly </a:t>
            </a:r>
            <a:r>
              <a:rPr lang="en-IN" spc="-5" dirty="0" smtClean="0">
                <a:solidFill>
                  <a:schemeClr val="bg1"/>
                </a:solidFill>
                <a:latin typeface="Carlito"/>
                <a:cs typeface="Carlito"/>
              </a:rPr>
              <a:t>or </a:t>
            </a:r>
            <a:r>
              <a:rPr lang="en-IN" spc="-15" dirty="0" smtClean="0">
                <a:solidFill>
                  <a:schemeClr val="bg1"/>
                </a:solidFill>
                <a:latin typeface="Carlito"/>
                <a:cs typeface="Carlito"/>
              </a:rPr>
              <a:t>indirectly, </a:t>
            </a:r>
            <a:r>
              <a:rPr lang="en-IN" spc="-5" dirty="0" smtClean="0">
                <a:solidFill>
                  <a:schemeClr val="bg1"/>
                </a:solidFill>
                <a:latin typeface="Carlito"/>
                <a:cs typeface="Carlito"/>
              </a:rPr>
              <a:t>in </a:t>
            </a:r>
            <a:r>
              <a:rPr lang="en-IN" dirty="0" smtClean="0">
                <a:solidFill>
                  <a:schemeClr val="bg1"/>
                </a:solidFill>
                <a:latin typeface="Carlito"/>
                <a:cs typeface="Carlito"/>
              </a:rPr>
              <a:t>the  </a:t>
            </a:r>
            <a:r>
              <a:rPr lang="en-IN" spc="-10" dirty="0" smtClean="0">
                <a:solidFill>
                  <a:schemeClr val="bg1"/>
                </a:solidFill>
                <a:latin typeface="Carlito"/>
                <a:cs typeface="Carlito"/>
              </a:rPr>
              <a:t>estimation </a:t>
            </a:r>
            <a:r>
              <a:rPr lang="en-IN" spc="-5" dirty="0" smtClean="0">
                <a:solidFill>
                  <a:schemeClr val="bg1"/>
                </a:solidFill>
                <a:latin typeface="Carlito"/>
                <a:cs typeface="Carlito"/>
              </a:rPr>
              <a:t>of </a:t>
            </a:r>
            <a:r>
              <a:rPr lang="en-IN" spc="-10" dirty="0" smtClean="0">
                <a:solidFill>
                  <a:schemeClr val="bg1"/>
                </a:solidFill>
                <a:latin typeface="Carlito"/>
                <a:cs typeface="Carlito"/>
              </a:rPr>
              <a:t>others, </a:t>
            </a:r>
            <a:r>
              <a:rPr lang="en-IN" spc="-15" dirty="0" smtClean="0">
                <a:solidFill>
                  <a:schemeClr val="bg1"/>
                </a:solidFill>
                <a:latin typeface="Carlito"/>
                <a:cs typeface="Carlito"/>
              </a:rPr>
              <a:t>lowers </a:t>
            </a:r>
            <a:r>
              <a:rPr lang="en-IN" dirty="0" smtClean="0">
                <a:solidFill>
                  <a:schemeClr val="bg1"/>
                </a:solidFill>
                <a:latin typeface="Carlito"/>
                <a:cs typeface="Carlito"/>
              </a:rPr>
              <a:t>the </a:t>
            </a:r>
            <a:r>
              <a:rPr lang="en-IN" spc="-10" dirty="0" smtClean="0">
                <a:solidFill>
                  <a:schemeClr val="bg1"/>
                </a:solidFill>
                <a:latin typeface="Carlito"/>
                <a:cs typeface="Carlito"/>
              </a:rPr>
              <a:t>moral </a:t>
            </a:r>
            <a:r>
              <a:rPr lang="en-IN" spc="-5" dirty="0" smtClean="0">
                <a:solidFill>
                  <a:schemeClr val="bg1"/>
                </a:solidFill>
                <a:latin typeface="Carlito"/>
                <a:cs typeface="Carlito"/>
              </a:rPr>
              <a:t>or intellectual </a:t>
            </a:r>
            <a:r>
              <a:rPr lang="en-IN" spc="-10" dirty="0" smtClean="0">
                <a:solidFill>
                  <a:schemeClr val="bg1"/>
                </a:solidFill>
                <a:latin typeface="Carlito"/>
                <a:cs typeface="Carlito"/>
              </a:rPr>
              <a:t>character </a:t>
            </a:r>
            <a:r>
              <a:rPr lang="en-IN" spc="-5" dirty="0" smtClean="0">
                <a:solidFill>
                  <a:schemeClr val="bg1"/>
                </a:solidFill>
                <a:latin typeface="Carlito"/>
                <a:cs typeface="Carlito"/>
              </a:rPr>
              <a:t>of  that </a:t>
            </a:r>
            <a:r>
              <a:rPr lang="en-IN" spc="-10" dirty="0" smtClean="0">
                <a:solidFill>
                  <a:schemeClr val="bg1"/>
                </a:solidFill>
                <a:latin typeface="Carlito"/>
                <a:cs typeface="Carlito"/>
              </a:rPr>
              <a:t>person, </a:t>
            </a:r>
            <a:r>
              <a:rPr lang="en-IN" spc="-5" dirty="0" smtClean="0">
                <a:solidFill>
                  <a:schemeClr val="bg1"/>
                </a:solidFill>
                <a:latin typeface="Carlito"/>
                <a:cs typeface="Carlito"/>
              </a:rPr>
              <a:t>or </a:t>
            </a:r>
            <a:r>
              <a:rPr lang="en-IN" spc="-15" dirty="0" smtClean="0">
                <a:solidFill>
                  <a:schemeClr val="bg1"/>
                </a:solidFill>
                <a:latin typeface="Carlito"/>
                <a:cs typeface="Carlito"/>
              </a:rPr>
              <a:t>lowers </a:t>
            </a:r>
            <a:r>
              <a:rPr lang="en-IN" dirty="0" smtClean="0">
                <a:solidFill>
                  <a:schemeClr val="bg1"/>
                </a:solidFill>
                <a:latin typeface="Carlito"/>
                <a:cs typeface="Carlito"/>
              </a:rPr>
              <a:t>the </a:t>
            </a:r>
            <a:r>
              <a:rPr lang="en-IN" spc="-10" dirty="0" smtClean="0">
                <a:solidFill>
                  <a:schemeClr val="bg1"/>
                </a:solidFill>
                <a:latin typeface="Carlito"/>
                <a:cs typeface="Carlito"/>
              </a:rPr>
              <a:t>character </a:t>
            </a:r>
            <a:r>
              <a:rPr lang="en-IN" spc="-5" dirty="0" smtClean="0">
                <a:solidFill>
                  <a:schemeClr val="bg1"/>
                </a:solidFill>
                <a:latin typeface="Carlito"/>
                <a:cs typeface="Carlito"/>
              </a:rPr>
              <a:t>of that </a:t>
            </a:r>
            <a:r>
              <a:rPr lang="en-IN" spc="-10" dirty="0" smtClean="0">
                <a:solidFill>
                  <a:schemeClr val="bg1"/>
                </a:solidFill>
                <a:latin typeface="Carlito"/>
                <a:cs typeface="Carlito"/>
              </a:rPr>
              <a:t>person </a:t>
            </a:r>
            <a:r>
              <a:rPr lang="en-IN" spc="-5" dirty="0" smtClean="0">
                <a:solidFill>
                  <a:schemeClr val="bg1"/>
                </a:solidFill>
                <a:latin typeface="Carlito"/>
                <a:cs typeface="Carlito"/>
              </a:rPr>
              <a:t>in </a:t>
            </a:r>
            <a:r>
              <a:rPr lang="en-IN" spc="-10" dirty="0" smtClean="0">
                <a:solidFill>
                  <a:schemeClr val="bg1"/>
                </a:solidFill>
                <a:latin typeface="Carlito"/>
                <a:cs typeface="Carlito"/>
              </a:rPr>
              <a:t>respect </a:t>
            </a:r>
            <a:r>
              <a:rPr lang="en-IN" spc="-5" dirty="0" smtClean="0">
                <a:solidFill>
                  <a:schemeClr val="bg1"/>
                </a:solidFill>
                <a:latin typeface="Carlito"/>
                <a:cs typeface="Carlito"/>
              </a:rPr>
              <a:t>of his  </a:t>
            </a:r>
            <a:r>
              <a:rPr lang="en-IN" spc="-15" dirty="0" smtClean="0">
                <a:solidFill>
                  <a:schemeClr val="bg1"/>
                </a:solidFill>
                <a:latin typeface="Carlito"/>
                <a:cs typeface="Carlito"/>
              </a:rPr>
              <a:t>caste </a:t>
            </a:r>
            <a:r>
              <a:rPr lang="en-IN" spc="-5" dirty="0" smtClean="0">
                <a:solidFill>
                  <a:schemeClr val="bg1"/>
                </a:solidFill>
                <a:latin typeface="Carlito"/>
                <a:cs typeface="Carlito"/>
              </a:rPr>
              <a:t>or of </a:t>
            </a:r>
            <a:r>
              <a:rPr lang="en-IN" dirty="0" smtClean="0">
                <a:solidFill>
                  <a:schemeClr val="bg1"/>
                </a:solidFill>
                <a:latin typeface="Carlito"/>
                <a:cs typeface="Carlito"/>
              </a:rPr>
              <a:t>his </a:t>
            </a:r>
            <a:r>
              <a:rPr lang="en-IN" spc="-5" dirty="0" smtClean="0">
                <a:solidFill>
                  <a:schemeClr val="bg1"/>
                </a:solidFill>
                <a:latin typeface="Carlito"/>
                <a:cs typeface="Carlito"/>
              </a:rPr>
              <a:t>calling, or </a:t>
            </a:r>
            <a:r>
              <a:rPr lang="en-IN" spc="-15" dirty="0" smtClean="0">
                <a:solidFill>
                  <a:schemeClr val="bg1"/>
                </a:solidFill>
                <a:latin typeface="Carlito"/>
                <a:cs typeface="Carlito"/>
              </a:rPr>
              <a:t>lowers </a:t>
            </a:r>
            <a:r>
              <a:rPr lang="en-IN" dirty="0" smtClean="0">
                <a:solidFill>
                  <a:schemeClr val="bg1"/>
                </a:solidFill>
                <a:latin typeface="Carlito"/>
                <a:cs typeface="Carlito"/>
              </a:rPr>
              <a:t>the </a:t>
            </a:r>
            <a:r>
              <a:rPr lang="en-IN" spc="-5" dirty="0" smtClean="0">
                <a:solidFill>
                  <a:schemeClr val="bg1"/>
                </a:solidFill>
                <a:latin typeface="Carlito"/>
                <a:cs typeface="Carlito"/>
              </a:rPr>
              <a:t>credit of that </a:t>
            </a:r>
            <a:r>
              <a:rPr lang="en-IN" spc="-10" dirty="0" smtClean="0">
                <a:solidFill>
                  <a:schemeClr val="bg1"/>
                </a:solidFill>
                <a:latin typeface="Carlito"/>
                <a:cs typeface="Carlito"/>
              </a:rPr>
              <a:t>person, </a:t>
            </a:r>
            <a:r>
              <a:rPr lang="en-IN" spc="-5" dirty="0" smtClean="0">
                <a:solidFill>
                  <a:schemeClr val="bg1"/>
                </a:solidFill>
                <a:latin typeface="Carlito"/>
                <a:cs typeface="Carlito"/>
              </a:rPr>
              <a:t>or causes </a:t>
            </a:r>
            <a:r>
              <a:rPr lang="en-IN" spc="-10" dirty="0" smtClean="0">
                <a:solidFill>
                  <a:schemeClr val="bg1"/>
                </a:solidFill>
                <a:latin typeface="Carlito"/>
                <a:cs typeface="Carlito"/>
              </a:rPr>
              <a:t>it  to</a:t>
            </a:r>
            <a:r>
              <a:rPr lang="en-IN" spc="125" dirty="0" smtClean="0">
                <a:solidFill>
                  <a:schemeClr val="bg1"/>
                </a:solidFill>
                <a:latin typeface="Carlito"/>
                <a:cs typeface="Carlito"/>
              </a:rPr>
              <a:t> </a:t>
            </a:r>
            <a:r>
              <a:rPr lang="en-IN" dirty="0" smtClean="0">
                <a:solidFill>
                  <a:schemeClr val="bg1"/>
                </a:solidFill>
                <a:latin typeface="Carlito"/>
                <a:cs typeface="Carlito"/>
              </a:rPr>
              <a:t>be</a:t>
            </a:r>
            <a:r>
              <a:rPr lang="en-IN" spc="135" dirty="0" smtClean="0">
                <a:solidFill>
                  <a:schemeClr val="bg1"/>
                </a:solidFill>
                <a:latin typeface="Carlito"/>
                <a:cs typeface="Carlito"/>
              </a:rPr>
              <a:t> </a:t>
            </a:r>
            <a:r>
              <a:rPr lang="en-IN" spc="-5" dirty="0" smtClean="0">
                <a:solidFill>
                  <a:schemeClr val="bg1"/>
                </a:solidFill>
                <a:latin typeface="Carlito"/>
                <a:cs typeface="Carlito"/>
              </a:rPr>
              <a:t>believed</a:t>
            </a:r>
            <a:r>
              <a:rPr lang="en-IN" spc="145" dirty="0" smtClean="0">
                <a:solidFill>
                  <a:schemeClr val="bg1"/>
                </a:solidFill>
                <a:latin typeface="Carlito"/>
                <a:cs typeface="Carlito"/>
              </a:rPr>
              <a:t> </a:t>
            </a:r>
            <a:r>
              <a:rPr lang="en-IN" spc="-5" dirty="0" smtClean="0">
                <a:solidFill>
                  <a:schemeClr val="bg1"/>
                </a:solidFill>
                <a:latin typeface="Carlito"/>
                <a:cs typeface="Carlito"/>
              </a:rPr>
              <a:t>that</a:t>
            </a:r>
            <a:r>
              <a:rPr lang="en-IN" spc="125" dirty="0" smtClean="0">
                <a:solidFill>
                  <a:schemeClr val="bg1"/>
                </a:solidFill>
                <a:latin typeface="Carlito"/>
                <a:cs typeface="Carlito"/>
              </a:rPr>
              <a:t> </a:t>
            </a:r>
            <a:r>
              <a:rPr lang="en-IN" dirty="0" smtClean="0">
                <a:solidFill>
                  <a:schemeClr val="bg1"/>
                </a:solidFill>
                <a:latin typeface="Carlito"/>
                <a:cs typeface="Carlito"/>
              </a:rPr>
              <a:t>the</a:t>
            </a:r>
            <a:r>
              <a:rPr lang="en-IN" spc="135" dirty="0" smtClean="0">
                <a:solidFill>
                  <a:schemeClr val="bg1"/>
                </a:solidFill>
                <a:latin typeface="Carlito"/>
                <a:cs typeface="Carlito"/>
              </a:rPr>
              <a:t> </a:t>
            </a:r>
            <a:r>
              <a:rPr lang="en-IN" spc="-5" dirty="0" smtClean="0">
                <a:solidFill>
                  <a:schemeClr val="bg1"/>
                </a:solidFill>
                <a:latin typeface="Carlito"/>
                <a:cs typeface="Carlito"/>
              </a:rPr>
              <a:t>body</a:t>
            </a:r>
            <a:r>
              <a:rPr lang="en-IN" spc="150" dirty="0" smtClean="0">
                <a:solidFill>
                  <a:schemeClr val="bg1"/>
                </a:solidFill>
                <a:latin typeface="Carlito"/>
                <a:cs typeface="Carlito"/>
              </a:rPr>
              <a:t> </a:t>
            </a:r>
            <a:r>
              <a:rPr lang="en-IN" spc="-5" dirty="0" smtClean="0">
                <a:solidFill>
                  <a:schemeClr val="bg1"/>
                </a:solidFill>
                <a:latin typeface="Carlito"/>
                <a:cs typeface="Carlito"/>
              </a:rPr>
              <a:t>of</a:t>
            </a:r>
            <a:r>
              <a:rPr lang="en-IN" spc="140" dirty="0" smtClean="0">
                <a:solidFill>
                  <a:schemeClr val="bg1"/>
                </a:solidFill>
                <a:latin typeface="Carlito"/>
                <a:cs typeface="Carlito"/>
              </a:rPr>
              <a:t> </a:t>
            </a:r>
            <a:r>
              <a:rPr lang="en-IN" spc="-5" dirty="0" smtClean="0">
                <a:solidFill>
                  <a:schemeClr val="bg1"/>
                </a:solidFill>
                <a:latin typeface="Carlito"/>
                <a:cs typeface="Carlito"/>
              </a:rPr>
              <a:t>that</a:t>
            </a:r>
            <a:r>
              <a:rPr lang="en-IN" spc="125" dirty="0" smtClean="0">
                <a:solidFill>
                  <a:schemeClr val="bg1"/>
                </a:solidFill>
                <a:latin typeface="Carlito"/>
                <a:cs typeface="Carlito"/>
              </a:rPr>
              <a:t> </a:t>
            </a:r>
            <a:r>
              <a:rPr lang="en-IN" spc="-10" dirty="0" smtClean="0">
                <a:solidFill>
                  <a:schemeClr val="bg1"/>
                </a:solidFill>
                <a:latin typeface="Carlito"/>
                <a:cs typeface="Carlito"/>
              </a:rPr>
              <a:t>person</a:t>
            </a:r>
            <a:r>
              <a:rPr lang="en-IN" spc="140" dirty="0" smtClean="0">
                <a:solidFill>
                  <a:schemeClr val="bg1"/>
                </a:solidFill>
                <a:latin typeface="Carlito"/>
                <a:cs typeface="Carlito"/>
              </a:rPr>
              <a:t> </a:t>
            </a:r>
            <a:r>
              <a:rPr lang="en-IN" spc="-5" dirty="0" smtClean="0">
                <a:solidFill>
                  <a:schemeClr val="bg1"/>
                </a:solidFill>
                <a:latin typeface="Carlito"/>
                <a:cs typeface="Carlito"/>
              </a:rPr>
              <a:t>is</a:t>
            </a:r>
            <a:r>
              <a:rPr lang="en-IN" spc="130" dirty="0" smtClean="0">
                <a:solidFill>
                  <a:schemeClr val="bg1"/>
                </a:solidFill>
                <a:latin typeface="Carlito"/>
                <a:cs typeface="Carlito"/>
              </a:rPr>
              <a:t> </a:t>
            </a:r>
            <a:r>
              <a:rPr lang="en-IN" dirty="0" smtClean="0">
                <a:solidFill>
                  <a:schemeClr val="bg1"/>
                </a:solidFill>
                <a:latin typeface="Carlito"/>
                <a:cs typeface="Carlito"/>
              </a:rPr>
              <a:t>in</a:t>
            </a:r>
            <a:r>
              <a:rPr lang="en-IN" spc="145" dirty="0" smtClean="0">
                <a:solidFill>
                  <a:schemeClr val="bg1"/>
                </a:solidFill>
                <a:latin typeface="Carlito"/>
                <a:cs typeface="Carlito"/>
              </a:rPr>
              <a:t> </a:t>
            </a:r>
            <a:r>
              <a:rPr lang="en-IN" dirty="0" smtClean="0">
                <a:solidFill>
                  <a:schemeClr val="bg1"/>
                </a:solidFill>
                <a:latin typeface="Carlito"/>
                <a:cs typeface="Carlito"/>
              </a:rPr>
              <a:t>a</a:t>
            </a:r>
            <a:r>
              <a:rPr lang="en-IN" spc="135" dirty="0" smtClean="0">
                <a:solidFill>
                  <a:schemeClr val="bg1"/>
                </a:solidFill>
                <a:latin typeface="Carlito"/>
                <a:cs typeface="Carlito"/>
              </a:rPr>
              <a:t> </a:t>
            </a:r>
            <a:r>
              <a:rPr lang="en-IN" spc="-5" dirty="0" smtClean="0">
                <a:solidFill>
                  <a:schemeClr val="bg1"/>
                </a:solidFill>
                <a:latin typeface="Carlito"/>
                <a:cs typeface="Carlito"/>
              </a:rPr>
              <a:t>loathsome</a:t>
            </a:r>
            <a:r>
              <a:rPr lang="en-IN" spc="140" dirty="0" smtClean="0">
                <a:solidFill>
                  <a:schemeClr val="bg1"/>
                </a:solidFill>
                <a:latin typeface="Carlito"/>
                <a:cs typeface="Carlito"/>
              </a:rPr>
              <a:t> </a:t>
            </a:r>
            <a:r>
              <a:rPr lang="en-IN" spc="-15" dirty="0" smtClean="0">
                <a:solidFill>
                  <a:schemeClr val="bg1"/>
                </a:solidFill>
                <a:latin typeface="Carlito"/>
                <a:cs typeface="Carlito"/>
              </a:rPr>
              <a:t>state,</a:t>
            </a:r>
            <a:r>
              <a:rPr lang="en-IN" spc="-5" dirty="0" smtClean="0">
                <a:latin typeface="Carlito"/>
                <a:cs typeface="Carlito"/>
              </a:rPr>
              <a:t> </a:t>
            </a:r>
            <a:r>
              <a:rPr lang="en-IN" spc="-5" dirty="0" smtClean="0">
                <a:solidFill>
                  <a:schemeClr val="bg1"/>
                </a:solidFill>
                <a:latin typeface="Carlito"/>
                <a:cs typeface="Carlito"/>
              </a:rPr>
              <a:t>or in </a:t>
            </a:r>
            <a:r>
              <a:rPr lang="en-IN" dirty="0" smtClean="0">
                <a:solidFill>
                  <a:schemeClr val="bg1"/>
                </a:solidFill>
                <a:latin typeface="Carlito"/>
                <a:cs typeface="Carlito"/>
              </a:rPr>
              <a:t>a </a:t>
            </a:r>
            <a:r>
              <a:rPr lang="en-IN" spc="-20" dirty="0" smtClean="0">
                <a:solidFill>
                  <a:schemeClr val="bg1"/>
                </a:solidFill>
                <a:latin typeface="Carlito"/>
                <a:cs typeface="Carlito"/>
              </a:rPr>
              <a:t>state </a:t>
            </a:r>
            <a:r>
              <a:rPr lang="en-IN" spc="-10" dirty="0" smtClean="0">
                <a:solidFill>
                  <a:schemeClr val="bg1"/>
                </a:solidFill>
                <a:latin typeface="Carlito"/>
                <a:cs typeface="Carlito"/>
              </a:rPr>
              <a:t>generally considered </a:t>
            </a:r>
            <a:r>
              <a:rPr lang="en-IN" dirty="0" smtClean="0">
                <a:solidFill>
                  <a:schemeClr val="bg1"/>
                </a:solidFill>
                <a:latin typeface="Carlito"/>
                <a:cs typeface="Carlito"/>
              </a:rPr>
              <a:t>as</a:t>
            </a:r>
            <a:r>
              <a:rPr lang="en-IN" spc="110" dirty="0" smtClean="0">
                <a:solidFill>
                  <a:schemeClr val="bg1"/>
                </a:solidFill>
                <a:latin typeface="Carlito"/>
                <a:cs typeface="Carlito"/>
              </a:rPr>
              <a:t> </a:t>
            </a:r>
            <a:r>
              <a:rPr lang="en-IN" spc="-10" dirty="0" smtClean="0">
                <a:solidFill>
                  <a:schemeClr val="bg1"/>
                </a:solidFill>
                <a:latin typeface="Carlito"/>
                <a:cs typeface="Carlito"/>
              </a:rPr>
              <a:t>disgraceful.</a:t>
            </a:r>
            <a:endParaRPr lang="en-IN" dirty="0" smtClean="0">
              <a:solidFill>
                <a:schemeClr val="bg1"/>
              </a:solidFill>
              <a:latin typeface="Carlito"/>
              <a:cs typeface="Carlito"/>
            </a:endParaRPr>
          </a:p>
          <a:p>
            <a:endParaRPr lang="en-IN" dirty="0" smtClean="0">
              <a:solidFill>
                <a:schemeClr val="bg1"/>
              </a:solidFill>
              <a:latin typeface="Carlito"/>
              <a:cs typeface="Carlito"/>
            </a:endParaRPr>
          </a:p>
          <a:p>
            <a:endParaRPr lang="en-IN" dirty="0"/>
          </a:p>
        </p:txBody>
      </p:sp>
    </p:spTree>
    <p:extLst>
      <p:ext uri="{BB962C8B-B14F-4D97-AF65-F5344CB8AC3E}">
        <p14:creationId xmlns:p14="http://schemas.microsoft.com/office/powerpoint/2010/main" val="245631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spc="-5" dirty="0" smtClean="0">
                <a:solidFill>
                  <a:schemeClr val="bg1"/>
                </a:solidFill>
                <a:latin typeface="Times New Roman"/>
                <a:cs typeface="Times New Roman"/>
              </a:rPr>
              <a:t>Exceptions</a:t>
            </a:r>
            <a:endParaRPr lang="en-IN" b="1"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IN" dirty="0" smtClean="0">
                <a:solidFill>
                  <a:schemeClr val="bg1"/>
                </a:solidFill>
              </a:rPr>
              <a:t>Imputation of truth, public good, requires to be published </a:t>
            </a:r>
          </a:p>
          <a:p>
            <a:r>
              <a:rPr lang="en-IN" dirty="0">
                <a:solidFill>
                  <a:schemeClr val="bg1"/>
                </a:solidFill>
              </a:rPr>
              <a:t>P</a:t>
            </a:r>
            <a:r>
              <a:rPr lang="en-IN" dirty="0" smtClean="0">
                <a:solidFill>
                  <a:schemeClr val="bg1"/>
                </a:solidFill>
              </a:rPr>
              <a:t>ublic conduct of public servant</a:t>
            </a:r>
          </a:p>
          <a:p>
            <a:r>
              <a:rPr lang="en-IN" dirty="0" smtClean="0">
                <a:solidFill>
                  <a:schemeClr val="bg1"/>
                </a:solidFill>
              </a:rPr>
              <a:t>Any opinion in respect of conduct of public servant in discharge of public function </a:t>
            </a:r>
          </a:p>
          <a:p>
            <a:r>
              <a:rPr lang="en-IN" dirty="0" smtClean="0">
                <a:solidFill>
                  <a:schemeClr val="bg1"/>
                </a:solidFill>
              </a:rPr>
              <a:t>Conduct of any person touching any public action </a:t>
            </a:r>
          </a:p>
          <a:p>
            <a:r>
              <a:rPr lang="en-IN" dirty="0" smtClean="0">
                <a:solidFill>
                  <a:schemeClr val="bg1"/>
                </a:solidFill>
              </a:rPr>
              <a:t>Publication of report of proceedings of the court merits of the case decided in court or conduct of witnesses and others concerned </a:t>
            </a:r>
          </a:p>
          <a:p>
            <a:r>
              <a:rPr lang="en-IN" dirty="0" smtClean="0">
                <a:solidFill>
                  <a:schemeClr val="bg1"/>
                </a:solidFill>
              </a:rPr>
              <a:t>Express in good faith in your opinion</a:t>
            </a:r>
          </a:p>
          <a:p>
            <a:r>
              <a:rPr lang="en-IN" dirty="0">
                <a:solidFill>
                  <a:schemeClr val="bg1"/>
                </a:solidFill>
              </a:rPr>
              <a:t>C</a:t>
            </a:r>
            <a:r>
              <a:rPr lang="en-IN" dirty="0" smtClean="0">
                <a:solidFill>
                  <a:schemeClr val="bg1"/>
                </a:solidFill>
              </a:rPr>
              <a:t>onduct of any party is witness or agent respecting the character of such persons and no further </a:t>
            </a:r>
          </a:p>
          <a:p>
            <a:r>
              <a:rPr lang="en-IN" dirty="0">
                <a:solidFill>
                  <a:schemeClr val="bg1"/>
                </a:solidFill>
              </a:rPr>
              <a:t>M</a:t>
            </a:r>
            <a:r>
              <a:rPr lang="en-IN" dirty="0" smtClean="0">
                <a:solidFill>
                  <a:schemeClr val="bg1"/>
                </a:solidFill>
              </a:rPr>
              <a:t>erits of public performance </a:t>
            </a:r>
          </a:p>
          <a:p>
            <a:r>
              <a:rPr lang="en-IN" dirty="0" smtClean="0">
                <a:solidFill>
                  <a:schemeClr val="bg1"/>
                </a:solidFill>
              </a:rPr>
              <a:t>Censure passed in good faith by a person having lawful authority over others </a:t>
            </a:r>
          </a:p>
          <a:p>
            <a:r>
              <a:rPr lang="en-IN" dirty="0" smtClean="0">
                <a:solidFill>
                  <a:schemeClr val="bg1"/>
                </a:solidFill>
              </a:rPr>
              <a:t>Accusation preferred in good faith to authorised person </a:t>
            </a:r>
          </a:p>
          <a:p>
            <a:r>
              <a:rPr lang="en-IN" dirty="0" smtClean="0">
                <a:solidFill>
                  <a:schemeClr val="bg1"/>
                </a:solidFill>
              </a:rPr>
              <a:t>Imputation made in good faith by a person to protect his or other’s interest</a:t>
            </a:r>
          </a:p>
          <a:p>
            <a:r>
              <a:rPr lang="en-IN" dirty="0" smtClean="0">
                <a:solidFill>
                  <a:schemeClr val="bg1"/>
                </a:solidFill>
              </a:rPr>
              <a:t>Caution intended for good of person to whom conveyed or for public good</a:t>
            </a:r>
            <a:endParaRPr lang="en-IN" dirty="0">
              <a:solidFill>
                <a:schemeClr val="bg1"/>
              </a:solidFill>
            </a:endParaRPr>
          </a:p>
        </p:txBody>
      </p:sp>
    </p:spTree>
    <p:extLst>
      <p:ext uri="{BB962C8B-B14F-4D97-AF65-F5344CB8AC3E}">
        <p14:creationId xmlns:p14="http://schemas.microsoft.com/office/powerpoint/2010/main" val="3074698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bg1"/>
                </a:solidFill>
              </a:rPr>
              <a:t>Section 500 of IPC</a:t>
            </a:r>
            <a:endParaRPr lang="en-IN" b="1" dirty="0">
              <a:solidFill>
                <a:schemeClr val="bg1"/>
              </a:solidFill>
            </a:endParaRPr>
          </a:p>
        </p:txBody>
      </p:sp>
      <p:sp>
        <p:nvSpPr>
          <p:cNvPr id="3" name="Content Placeholder 2"/>
          <p:cNvSpPr>
            <a:spLocks noGrp="1"/>
          </p:cNvSpPr>
          <p:nvPr>
            <p:ph idx="1"/>
          </p:nvPr>
        </p:nvSpPr>
        <p:spPr/>
        <p:txBody>
          <a:bodyPr/>
          <a:lstStyle/>
          <a:p>
            <a:r>
              <a:rPr lang="en-IN" spc="-15" dirty="0">
                <a:solidFill>
                  <a:schemeClr val="bg1"/>
                </a:solidFill>
                <a:latin typeface="Carlito"/>
                <a:cs typeface="Carlito"/>
              </a:rPr>
              <a:t>Punishment </a:t>
            </a:r>
            <a:r>
              <a:rPr lang="en-IN" spc="-25" dirty="0">
                <a:solidFill>
                  <a:schemeClr val="bg1"/>
                </a:solidFill>
                <a:latin typeface="Carlito"/>
                <a:cs typeface="Carlito"/>
              </a:rPr>
              <a:t>for </a:t>
            </a:r>
            <a:r>
              <a:rPr lang="en-IN" spc="-15" dirty="0">
                <a:solidFill>
                  <a:schemeClr val="bg1"/>
                </a:solidFill>
                <a:latin typeface="Carlito"/>
                <a:cs typeface="Carlito"/>
              </a:rPr>
              <a:t>defamation.—Whoever  </a:t>
            </a:r>
            <a:r>
              <a:rPr lang="en-IN" spc="-20" dirty="0">
                <a:solidFill>
                  <a:schemeClr val="bg1"/>
                </a:solidFill>
                <a:latin typeface="Carlito"/>
                <a:cs typeface="Carlito"/>
              </a:rPr>
              <a:t>defames </a:t>
            </a:r>
            <a:r>
              <a:rPr lang="en-IN" spc="-5" dirty="0">
                <a:solidFill>
                  <a:schemeClr val="bg1"/>
                </a:solidFill>
                <a:latin typeface="Carlito"/>
                <a:cs typeface="Carlito"/>
              </a:rPr>
              <a:t>another </a:t>
            </a:r>
            <a:r>
              <a:rPr lang="en-IN" spc="-10" dirty="0">
                <a:solidFill>
                  <a:schemeClr val="bg1"/>
                </a:solidFill>
                <a:latin typeface="Carlito"/>
                <a:cs typeface="Carlito"/>
              </a:rPr>
              <a:t>shall </a:t>
            </a:r>
            <a:r>
              <a:rPr lang="en-IN" spc="-5" dirty="0">
                <a:solidFill>
                  <a:schemeClr val="bg1"/>
                </a:solidFill>
                <a:latin typeface="Carlito"/>
                <a:cs typeface="Carlito"/>
              </a:rPr>
              <a:t>be </a:t>
            </a:r>
            <a:r>
              <a:rPr lang="en-IN" spc="-10" dirty="0">
                <a:solidFill>
                  <a:schemeClr val="bg1"/>
                </a:solidFill>
                <a:latin typeface="Carlito"/>
                <a:cs typeface="Carlito"/>
              </a:rPr>
              <a:t>punished </a:t>
            </a:r>
            <a:r>
              <a:rPr lang="en-IN" spc="-5" dirty="0">
                <a:solidFill>
                  <a:schemeClr val="bg1"/>
                </a:solidFill>
                <a:latin typeface="Carlito"/>
                <a:cs typeface="Carlito"/>
              </a:rPr>
              <a:t>with  </a:t>
            </a:r>
            <a:r>
              <a:rPr lang="en-IN" spc="-10" dirty="0">
                <a:solidFill>
                  <a:schemeClr val="bg1"/>
                </a:solidFill>
                <a:latin typeface="Carlito"/>
                <a:cs typeface="Carlito"/>
              </a:rPr>
              <a:t>simple </a:t>
            </a:r>
            <a:r>
              <a:rPr lang="en-IN" spc="-15" dirty="0">
                <a:solidFill>
                  <a:schemeClr val="bg1"/>
                </a:solidFill>
                <a:latin typeface="Carlito"/>
                <a:cs typeface="Carlito"/>
              </a:rPr>
              <a:t>imprisonment </a:t>
            </a:r>
            <a:r>
              <a:rPr lang="en-IN" spc="-25" dirty="0">
                <a:solidFill>
                  <a:schemeClr val="bg1"/>
                </a:solidFill>
                <a:latin typeface="Carlito"/>
                <a:cs typeface="Carlito"/>
              </a:rPr>
              <a:t>for </a:t>
            </a:r>
            <a:r>
              <a:rPr lang="en-IN" spc="-5" dirty="0">
                <a:solidFill>
                  <a:schemeClr val="bg1"/>
                </a:solidFill>
                <a:latin typeface="Carlito"/>
                <a:cs typeface="Carlito"/>
              </a:rPr>
              <a:t>a </a:t>
            </a:r>
            <a:r>
              <a:rPr lang="en-IN" spc="-10" dirty="0">
                <a:solidFill>
                  <a:schemeClr val="bg1"/>
                </a:solidFill>
                <a:latin typeface="Carlito"/>
                <a:cs typeface="Carlito"/>
              </a:rPr>
              <a:t>term </a:t>
            </a:r>
            <a:r>
              <a:rPr lang="en-IN" spc="-5" dirty="0">
                <a:solidFill>
                  <a:schemeClr val="bg1"/>
                </a:solidFill>
                <a:latin typeface="Carlito"/>
                <a:cs typeface="Carlito"/>
              </a:rPr>
              <a:t>which </a:t>
            </a:r>
            <a:r>
              <a:rPr lang="en-IN" spc="-20" dirty="0">
                <a:solidFill>
                  <a:schemeClr val="bg1"/>
                </a:solidFill>
                <a:latin typeface="Carlito"/>
                <a:cs typeface="Carlito"/>
              </a:rPr>
              <a:t>may  </a:t>
            </a:r>
            <a:r>
              <a:rPr lang="en-IN" spc="-15" dirty="0">
                <a:solidFill>
                  <a:schemeClr val="bg1"/>
                </a:solidFill>
                <a:latin typeface="Carlito"/>
                <a:cs typeface="Carlito"/>
              </a:rPr>
              <a:t>extend to </a:t>
            </a:r>
            <a:r>
              <a:rPr lang="en-IN" spc="-10" dirty="0">
                <a:solidFill>
                  <a:schemeClr val="bg1"/>
                </a:solidFill>
                <a:latin typeface="Carlito"/>
                <a:cs typeface="Carlito"/>
              </a:rPr>
              <a:t>two </a:t>
            </a:r>
            <a:r>
              <a:rPr lang="en-IN" spc="-20" dirty="0">
                <a:solidFill>
                  <a:schemeClr val="bg1"/>
                </a:solidFill>
                <a:latin typeface="Carlito"/>
                <a:cs typeface="Carlito"/>
              </a:rPr>
              <a:t>years, </a:t>
            </a:r>
            <a:r>
              <a:rPr lang="en-IN" spc="-5" dirty="0">
                <a:solidFill>
                  <a:schemeClr val="bg1"/>
                </a:solidFill>
                <a:latin typeface="Carlito"/>
                <a:cs typeface="Carlito"/>
              </a:rPr>
              <a:t>or with </a:t>
            </a:r>
            <a:r>
              <a:rPr lang="en-IN" spc="-10" dirty="0">
                <a:solidFill>
                  <a:schemeClr val="bg1"/>
                </a:solidFill>
                <a:latin typeface="Carlito"/>
                <a:cs typeface="Carlito"/>
              </a:rPr>
              <a:t>fine, </a:t>
            </a:r>
            <a:r>
              <a:rPr lang="en-IN" spc="-5" dirty="0">
                <a:solidFill>
                  <a:schemeClr val="bg1"/>
                </a:solidFill>
                <a:latin typeface="Carlito"/>
                <a:cs typeface="Carlito"/>
              </a:rPr>
              <a:t>or with  </a:t>
            </a:r>
            <a:r>
              <a:rPr lang="en-IN" spc="-10" dirty="0">
                <a:solidFill>
                  <a:schemeClr val="bg1"/>
                </a:solidFill>
                <a:latin typeface="Carlito"/>
                <a:cs typeface="Carlito"/>
              </a:rPr>
              <a:t>both</a:t>
            </a:r>
            <a:r>
              <a:rPr lang="en-IN" spc="-10" dirty="0" smtClean="0">
                <a:solidFill>
                  <a:schemeClr val="bg1"/>
                </a:solidFill>
                <a:latin typeface="Carlito"/>
                <a:cs typeface="Carlito"/>
              </a:rPr>
              <a:t>.</a:t>
            </a:r>
          </a:p>
          <a:p>
            <a:endParaRPr lang="en-IN" dirty="0">
              <a:solidFill>
                <a:schemeClr val="bg1"/>
              </a:solidFill>
              <a:latin typeface="Carlito"/>
              <a:cs typeface="Carlito"/>
            </a:endParaRPr>
          </a:p>
          <a:p>
            <a:endParaRPr lang="en-IN" dirty="0"/>
          </a:p>
        </p:txBody>
      </p:sp>
    </p:spTree>
    <p:extLst>
      <p:ext uri="{BB962C8B-B14F-4D97-AF65-F5344CB8AC3E}">
        <p14:creationId xmlns:p14="http://schemas.microsoft.com/office/powerpoint/2010/main" val="51025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ght to privacy judgment and its impact on Indian Laws - Detailed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14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076700" y="-586581"/>
            <a:ext cx="9144000" cy="2387600"/>
          </a:xfrm>
        </p:spPr>
        <p:txBody>
          <a:bodyPr/>
          <a:lstStyle/>
          <a:p>
            <a:r>
              <a:rPr lang="en-IN" b="1" dirty="0" smtClean="0"/>
              <a:t>Invasion of privacy</a:t>
            </a:r>
            <a:endParaRPr lang="en-IN" b="1" dirty="0"/>
          </a:p>
        </p:txBody>
      </p:sp>
    </p:spTree>
    <p:extLst>
      <p:ext uri="{BB962C8B-B14F-4D97-AF65-F5344CB8AC3E}">
        <p14:creationId xmlns:p14="http://schemas.microsoft.com/office/powerpoint/2010/main" val="2883077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3523</Words>
  <Application>Microsoft Office PowerPoint</Application>
  <PresentationFormat>Widescreen</PresentationFormat>
  <Paragraphs>221</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Carlito</vt:lpstr>
      <vt:lpstr>Times New Roman</vt:lpstr>
      <vt:lpstr>Office Theme</vt:lpstr>
      <vt:lpstr>Mass Media Laws </vt:lpstr>
      <vt:lpstr>DEFAMATION </vt:lpstr>
      <vt:lpstr>Types of defamation</vt:lpstr>
      <vt:lpstr>Elements of defamation </vt:lpstr>
      <vt:lpstr>Defamation Law (Section 499)</vt:lpstr>
      <vt:lpstr>Defamation Law (Section 499)</vt:lpstr>
      <vt:lpstr>Exceptions</vt:lpstr>
      <vt:lpstr>Section 500 of IPC</vt:lpstr>
      <vt:lpstr>Invasion of privacy</vt:lpstr>
      <vt:lpstr>PowerPoint Presentation</vt:lpstr>
      <vt:lpstr>Types of invasion of privacy</vt:lpstr>
      <vt:lpstr>Appropriation of Name or Likeness</vt:lpstr>
      <vt:lpstr>Intrusion Upon Seclusion  </vt:lpstr>
      <vt:lpstr>False Light</vt:lpstr>
      <vt:lpstr> Public Disclosure of Private Facts  </vt:lpstr>
      <vt:lpstr>International conventions</vt:lpstr>
      <vt:lpstr>India and right to privacy</vt:lpstr>
      <vt:lpstr>PowerPoint Presentation</vt:lpstr>
      <vt:lpstr>PowerPoint Presentation</vt:lpstr>
      <vt:lpstr>PowerPoint Presentation</vt:lpstr>
      <vt:lpstr>PowerPoint Presentation</vt:lpstr>
      <vt:lpstr>CRC</vt:lpstr>
      <vt:lpstr>Sting operations</vt:lpstr>
      <vt:lpstr>PowerPoint Presentation</vt:lpstr>
      <vt:lpstr>Conclusion</vt:lpstr>
      <vt:lpstr>Copyright Act, 1957</vt:lpstr>
      <vt:lpstr>PowerPoint Presentation</vt:lpstr>
      <vt:lpstr>Meaning of copyright</vt:lpstr>
      <vt:lpstr>PowerPoint Presentation</vt:lpstr>
      <vt:lpstr>PowerPoint Presentation</vt:lpstr>
      <vt:lpstr>PowerPoint Presentation</vt:lpstr>
      <vt:lpstr>PowerPoint Presentation</vt:lpstr>
      <vt:lpstr>Classes of works for which copyright protection is available</vt:lpstr>
      <vt:lpstr>Ownership of copyright</vt:lpstr>
      <vt:lpstr>Ownership of copyright</vt:lpstr>
      <vt:lpstr>Ownership of copyright</vt:lpstr>
      <vt:lpstr>Term of copyright</vt:lpstr>
      <vt:lpstr>Digital piracy</vt:lpstr>
      <vt:lpstr>Meaning</vt:lpstr>
      <vt:lpstr>Digital piracy in India</vt:lpstr>
      <vt:lpstr>Copyright (Amendment), Act 2012</vt:lpstr>
      <vt:lpstr>Section 65(A)</vt:lpstr>
      <vt:lpstr>Section 65 (B)</vt:lpstr>
      <vt:lpstr>Other major changes as per 2012 amendment</vt:lpstr>
      <vt:lpstr>John Doe orders/ Ashok Kumar orders</vt:lpstr>
      <vt:lpstr>John Doe Order and Indian Courts</vt:lpstr>
    </vt:vector>
  </TitlesOfParts>
  <Company>Windows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Media Laws </dc:title>
  <dc:creator>Windows User</dc:creator>
  <cp:lastModifiedBy>Windows User</cp:lastModifiedBy>
  <cp:revision>10</cp:revision>
  <dcterms:created xsi:type="dcterms:W3CDTF">2020-12-09T05:59:19Z</dcterms:created>
  <dcterms:modified xsi:type="dcterms:W3CDTF">2020-12-17T06:04:12Z</dcterms:modified>
</cp:coreProperties>
</file>